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1F4E79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02" autoAdjust="0"/>
    <p:restoredTop sz="94660"/>
  </p:normalViewPr>
  <p:slideViewPr>
    <p:cSldViewPr snapToGrid="0" showGuides="1">
      <p:cViewPr varScale="1">
        <p:scale>
          <a:sx n="130" d="100"/>
          <a:sy n="130" d="100"/>
        </p:scale>
        <p:origin x="14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0\Salsis\bil_2011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0\Salsis\bil_2011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0\Salsis\bil_2011-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0\Salsis\bil_2011-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0\Salsis\bil_2011-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rv\cdg\Amministrazione\Bilancio%202020\Salsis\bil_2011-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Foglio1!$A$5</c:f>
              <c:strCache>
                <c:ptCount val="1"/>
                <c:pt idx="0">
                  <c:v>Risultato Ante Imposte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Foglio1!$B$5:$K$5</c:f>
              <c:numCache>
                <c:formatCode>#,##0;\-#,##0;\ \-</c:formatCode>
                <c:ptCount val="10"/>
                <c:pt idx="0">
                  <c:v>-11105429</c:v>
                </c:pt>
                <c:pt idx="1">
                  <c:v>561618</c:v>
                </c:pt>
                <c:pt idx="2">
                  <c:v>807820</c:v>
                </c:pt>
                <c:pt idx="3">
                  <c:v>978521</c:v>
                </c:pt>
                <c:pt idx="4">
                  <c:v>1494939</c:v>
                </c:pt>
                <c:pt idx="5">
                  <c:v>1996500</c:v>
                </c:pt>
                <c:pt idx="6">
                  <c:v>2828854</c:v>
                </c:pt>
                <c:pt idx="7">
                  <c:v>2962757</c:v>
                </c:pt>
                <c:pt idx="8">
                  <c:v>3258302</c:v>
                </c:pt>
                <c:pt idx="9">
                  <c:v>3558998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8-4E9D-93EC-19D6152B1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;\ 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Foglio1!$A$14</c:f>
              <c:strCache>
                <c:ptCount val="1"/>
                <c:pt idx="0">
                  <c:v>Valore della produzione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Foglio1!$B$3:$K$3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Foglio1!$B$14:$K$14</c:f>
              <c:numCache>
                <c:formatCode>#,##0;\-#,##0;\ \-</c:formatCode>
                <c:ptCount val="10"/>
                <c:pt idx="0">
                  <c:v>12899432</c:v>
                </c:pt>
                <c:pt idx="1">
                  <c:v>13182247</c:v>
                </c:pt>
                <c:pt idx="2">
                  <c:v>15196945</c:v>
                </c:pt>
                <c:pt idx="3">
                  <c:v>16426397</c:v>
                </c:pt>
                <c:pt idx="4">
                  <c:v>16353490</c:v>
                </c:pt>
                <c:pt idx="5">
                  <c:v>17477440</c:v>
                </c:pt>
                <c:pt idx="6">
                  <c:v>18553772</c:v>
                </c:pt>
                <c:pt idx="7">
                  <c:v>17762974</c:v>
                </c:pt>
                <c:pt idx="8">
                  <c:v>29200178</c:v>
                </c:pt>
                <c:pt idx="9">
                  <c:v>31338715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E-49B2-924D-FE00F658A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;\ 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Foglio1!$A$10</c:f>
              <c:strCache>
                <c:ptCount val="1"/>
                <c:pt idx="0">
                  <c:v>Indebitamento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Foglio1!$B$3:$K$3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Foglio1!$B$10:$K$10</c:f>
              <c:numCache>
                <c:formatCode>#,##0;\-#,##0;\ \-</c:formatCode>
                <c:ptCount val="10"/>
                <c:pt idx="0">
                  <c:v>7266046</c:v>
                </c:pt>
                <c:pt idx="1">
                  <c:v>5422845</c:v>
                </c:pt>
                <c:pt idx="2">
                  <c:v>3012438</c:v>
                </c:pt>
                <c:pt idx="3">
                  <c:v>863457</c:v>
                </c:pt>
                <c:pt idx="4">
                  <c:v>522180</c:v>
                </c:pt>
                <c:pt idx="5">
                  <c:v>1804298</c:v>
                </c:pt>
                <c:pt idx="6">
                  <c:v>2529341</c:v>
                </c:pt>
                <c:pt idx="7">
                  <c:v>2606783</c:v>
                </c:pt>
                <c:pt idx="8">
                  <c:v>4500670</c:v>
                </c:pt>
                <c:pt idx="9">
                  <c:v>5504718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9-4951-8284-B86981897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;\ 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Foglio1!$A$12</c:f>
              <c:strCache>
                <c:ptCount val="1"/>
                <c:pt idx="0">
                  <c:v>Investimenti 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cat>
            <c:numRef>
              <c:f>Foglio1!$B$3:$K$3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Foglio1!$B$12:$K$12</c:f>
              <c:numCache>
                <c:formatCode>#,##0;\-#,##0;\ \-</c:formatCode>
                <c:ptCount val="10"/>
                <c:pt idx="0">
                  <c:v>957580.07</c:v>
                </c:pt>
                <c:pt idx="1">
                  <c:v>670969.16</c:v>
                </c:pt>
                <c:pt idx="2">
                  <c:v>618555.37</c:v>
                </c:pt>
                <c:pt idx="3">
                  <c:v>555910.90999999992</c:v>
                </c:pt>
                <c:pt idx="4">
                  <c:v>736057.51</c:v>
                </c:pt>
                <c:pt idx="5">
                  <c:v>874168.18</c:v>
                </c:pt>
                <c:pt idx="6">
                  <c:v>663441.21</c:v>
                </c:pt>
                <c:pt idx="7">
                  <c:v>862298.88</c:v>
                </c:pt>
                <c:pt idx="8">
                  <c:v>1793065.4400000097</c:v>
                </c:pt>
                <c:pt idx="9">
                  <c:v>1929925.2300000002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2-4EC9-9C3B-B7AD9C7D90B4}"/>
            </c:ext>
          </c:extLst>
        </c:ser>
        <c:ser>
          <c:idx val="1"/>
          <c:order val="1"/>
          <c:tx>
            <c:strRef>
              <c:f>Foglio1!$A$13</c:f>
              <c:strCache>
                <c:ptCount val="1"/>
                <c:pt idx="0">
                  <c:v>Valore residuo inv. SIIS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numRef>
              <c:f>Foglio1!$B$3:$K$3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Foglio1!$B$13:$K$13</c:f>
              <c:numCache>
                <c:formatCode>General</c:formatCode>
                <c:ptCount val="10"/>
                <c:pt idx="8" formatCode="#,##0;\-#,##0;\ \-">
                  <c:v>1429217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2-4EC9-9C3B-B7AD9C7D9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;\ 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Foglio1!$A$15</c:f>
              <c:strCache>
                <c:ptCount val="1"/>
                <c:pt idx="0">
                  <c:v>Numero dipendenti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Foglio1!$B$3:$K$3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Foglio1!$B$15:$K$15</c:f>
              <c:numCache>
                <c:formatCode>#,##0;\-#,##0;\ \-</c:formatCode>
                <c:ptCount val="10"/>
                <c:pt idx="0">
                  <c:v>123</c:v>
                </c:pt>
                <c:pt idx="1">
                  <c:v>123</c:v>
                </c:pt>
                <c:pt idx="2">
                  <c:v>120</c:v>
                </c:pt>
                <c:pt idx="3">
                  <c:v>119</c:v>
                </c:pt>
                <c:pt idx="4">
                  <c:v>115</c:v>
                </c:pt>
                <c:pt idx="5">
                  <c:v>112</c:v>
                </c:pt>
                <c:pt idx="6">
                  <c:v>109.78</c:v>
                </c:pt>
                <c:pt idx="7">
                  <c:v>107</c:v>
                </c:pt>
                <c:pt idx="8">
                  <c:v>154</c:v>
                </c:pt>
                <c:pt idx="9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E-4C57-99C9-12F8083B3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;\ 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Foglio1!$A$7</c:f>
              <c:strCache>
                <c:ptCount val="1"/>
                <c:pt idx="0">
                  <c:v>Patrimonio Netto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Foglio1!$B$3:$K$3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Foglio1!$B$7:$K$7</c:f>
              <c:numCache>
                <c:formatCode>#,##0;\-#,##0;\ \-</c:formatCode>
                <c:ptCount val="10"/>
                <c:pt idx="0">
                  <c:v>-7997746</c:v>
                </c:pt>
                <c:pt idx="1">
                  <c:v>182731</c:v>
                </c:pt>
                <c:pt idx="2">
                  <c:v>426804</c:v>
                </c:pt>
                <c:pt idx="3">
                  <c:v>819042</c:v>
                </c:pt>
                <c:pt idx="4">
                  <c:v>1394526</c:v>
                </c:pt>
                <c:pt idx="5">
                  <c:v>2094423</c:v>
                </c:pt>
                <c:pt idx="6">
                  <c:v>2742959</c:v>
                </c:pt>
                <c:pt idx="7">
                  <c:v>3277232</c:v>
                </c:pt>
                <c:pt idx="8">
                  <c:v>3542631</c:v>
                </c:pt>
                <c:pt idx="9">
                  <c:v>4324349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F-4F2E-8AEC-1A1D5DC72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402944"/>
        <c:axId val="1405402528"/>
      </c:barChart>
      <c:catAx>
        <c:axId val="1405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528"/>
        <c:crosses val="autoZero"/>
        <c:auto val="1"/>
        <c:lblAlgn val="ctr"/>
        <c:lblOffset val="100"/>
        <c:noMultiLvlLbl val="0"/>
      </c:catAx>
      <c:valAx>
        <c:axId val="14054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;\ 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5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84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59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70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3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9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5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71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4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12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89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72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86A6-B10D-4719-8FD0-8F30F8F73889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8E3B-A21D-4E22-8252-1EF73D35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6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esterni, cielo, acqua, fiume&#10;&#10;Descrizione generata automaticamente">
            <a:extLst>
              <a:ext uri="{FF2B5EF4-FFF2-40B4-BE49-F238E27FC236}">
                <a16:creationId xmlns:a16="http://schemas.microsoft.com/office/drawing/2014/main" id="{3F15B87E-CC09-4797-911E-542AA9403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" y="0"/>
            <a:ext cx="11555730" cy="6890429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559497" y="3212976"/>
            <a:ext cx="90596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tx2">
                  <a:lumMod val="75000"/>
                </a:schemeClr>
              </a:solidFill>
              <a:latin typeface="Arimo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49954" y="6143613"/>
            <a:ext cx="8464511" cy="256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i="1" dirty="0">
                <a:solidFill>
                  <a:schemeClr val="bg1"/>
                </a:solidFill>
                <a:latin typeface="Optima Bold"/>
              </a:rPr>
              <a:t>Salerno, 29 aprile 2021</a:t>
            </a: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0" y="0"/>
            <a:ext cx="636270" cy="6858000"/>
          </a:xfrm>
          <a:custGeom>
            <a:avLst/>
            <a:gdLst>
              <a:gd name="T0" fmla="*/ 0 w 540385"/>
              <a:gd name="T1" fmla="*/ 7559992 h 7560309"/>
              <a:gd name="T2" fmla="*/ 540004 w 540385"/>
              <a:gd name="T3" fmla="*/ 7559992 h 7560309"/>
              <a:gd name="T4" fmla="*/ 540004 w 540385"/>
              <a:gd name="T5" fmla="*/ 0 h 7560309"/>
              <a:gd name="T6" fmla="*/ 0 w 540385"/>
              <a:gd name="T7" fmla="*/ 0 h 7560309"/>
              <a:gd name="T8" fmla="*/ 0 w 540385"/>
              <a:gd name="T9" fmla="*/ 7559992 h 7560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385" h="7560309">
                <a:moveTo>
                  <a:pt x="0" y="7559992"/>
                </a:moveTo>
                <a:lnTo>
                  <a:pt x="540004" y="7559992"/>
                </a:lnTo>
                <a:lnTo>
                  <a:pt x="54000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6152007" y="4782498"/>
            <a:ext cx="59522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bg1"/>
                </a:solidFill>
                <a:latin typeface="Optima Bold"/>
              </a:rPr>
              <a:t>"Non si può mai attraversare l’oceano se non si ha il coraggio di perdere di vista la riva"</a:t>
            </a:r>
          </a:p>
          <a:p>
            <a:pPr algn="r"/>
            <a:r>
              <a:rPr lang="it-IT" sz="1400" b="1" i="1" dirty="0">
                <a:solidFill>
                  <a:schemeClr val="bg1"/>
                </a:solidFill>
                <a:latin typeface="Optima Bold"/>
                <a:ea typeface="Times New Roman" panose="02020603050405020304" pitchFamily="18" charset="0"/>
                <a:cs typeface="Arial" panose="020B0604020202020204" pitchFamily="34" charset="0"/>
              </a:rPr>
              <a:t> Cristoforo Colombo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775902" y="41788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object 4"/>
          <p:cNvSpPr txBox="1"/>
          <p:nvPr/>
        </p:nvSpPr>
        <p:spPr>
          <a:xfrm>
            <a:off x="7434008" y="1145892"/>
            <a:ext cx="2573592" cy="194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19"/>
              </a:lnSpc>
            </a:pPr>
            <a:r>
              <a:rPr sz="18400" spc="-150" dirty="0">
                <a:solidFill>
                  <a:schemeClr val="bg1"/>
                </a:solidFill>
                <a:latin typeface="Tahoma"/>
                <a:cs typeface="Tahoma"/>
              </a:rPr>
              <a:t>20</a:t>
            </a:r>
            <a:endParaRPr sz="18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10003735" y="610540"/>
            <a:ext cx="1172149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400" u="sng" spc="-45" dirty="0">
                <a:solidFill>
                  <a:schemeClr val="bg1"/>
                </a:solidFill>
                <a:latin typeface="Tahoma"/>
                <a:cs typeface="Tahoma"/>
              </a:rPr>
              <a:t>1</a:t>
            </a:r>
            <a:r>
              <a:rPr lang="it-IT" sz="7400" u="sng" spc="-45" dirty="0">
                <a:solidFill>
                  <a:schemeClr val="bg1"/>
                </a:solidFill>
                <a:latin typeface="Tahoma"/>
                <a:cs typeface="Tahoma"/>
              </a:rPr>
              <a:t>1</a:t>
            </a:r>
            <a:endParaRPr sz="7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10003735" y="1647681"/>
            <a:ext cx="1172149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it-IT" sz="7400" spc="-45" dirty="0">
                <a:solidFill>
                  <a:schemeClr val="bg1"/>
                </a:solidFill>
                <a:latin typeface="Tahoma"/>
                <a:cs typeface="Tahoma"/>
              </a:rPr>
              <a:t>20</a:t>
            </a:r>
            <a:endParaRPr sz="7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7434008" y="248667"/>
            <a:ext cx="38331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it-IT" sz="2800" spc="45" dirty="0">
                <a:solidFill>
                  <a:schemeClr val="bg1"/>
                </a:solidFill>
                <a:latin typeface="Tahoma"/>
                <a:cs typeface="Tahoma"/>
              </a:rPr>
              <a:t>HIGHLIGHTS</a:t>
            </a:r>
            <a:endParaRPr lang="it-IT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55A680-1A70-4232-9AAB-B1DF621D3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4" y="224217"/>
            <a:ext cx="2319703" cy="13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0" y="0"/>
            <a:ext cx="636270" cy="6858000"/>
          </a:xfrm>
          <a:custGeom>
            <a:avLst/>
            <a:gdLst>
              <a:gd name="T0" fmla="*/ 0 w 540385"/>
              <a:gd name="T1" fmla="*/ 7559992 h 7560309"/>
              <a:gd name="T2" fmla="*/ 540004 w 540385"/>
              <a:gd name="T3" fmla="*/ 7559992 h 7560309"/>
              <a:gd name="T4" fmla="*/ 540004 w 540385"/>
              <a:gd name="T5" fmla="*/ 0 h 7560309"/>
              <a:gd name="T6" fmla="*/ 0 w 540385"/>
              <a:gd name="T7" fmla="*/ 0 h 7560309"/>
              <a:gd name="T8" fmla="*/ 0 w 540385"/>
              <a:gd name="T9" fmla="*/ 7559992 h 7560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385" h="7560309">
                <a:moveTo>
                  <a:pt x="0" y="7559992"/>
                </a:moveTo>
                <a:lnTo>
                  <a:pt x="540004" y="7559992"/>
                </a:lnTo>
                <a:lnTo>
                  <a:pt x="54000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0165294" y="4302728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+ 9,2%</a:t>
            </a:r>
          </a:p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‘20/’19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9A3861EA-6FD7-4A2C-B7F2-F42E1F375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986877"/>
              </p:ext>
            </p:extLst>
          </p:nvPr>
        </p:nvGraphicFramePr>
        <p:xfrm>
          <a:off x="6719738" y="2049739"/>
          <a:ext cx="5163550" cy="231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arrotondato 8"/>
          <p:cNvSpPr/>
          <p:nvPr/>
        </p:nvSpPr>
        <p:spPr>
          <a:xfrm>
            <a:off x="8508185" y="4329357"/>
            <a:ext cx="1507524" cy="558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Risultato</a:t>
            </a:r>
            <a:r>
              <a:rPr lang="en-US" dirty="0">
                <a:solidFill>
                  <a:schemeClr val="bg1"/>
                </a:solidFill>
              </a:rPr>
              <a:t> Ante </a:t>
            </a:r>
            <a:r>
              <a:rPr lang="en-US" dirty="0" err="1">
                <a:solidFill>
                  <a:schemeClr val="bg1"/>
                </a:solidFill>
              </a:rPr>
              <a:t>Imposte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B670901F-16F0-4607-8E05-BA1781414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495391"/>
              </p:ext>
            </p:extLst>
          </p:nvPr>
        </p:nvGraphicFramePr>
        <p:xfrm>
          <a:off x="1123874" y="2263793"/>
          <a:ext cx="4980037" cy="203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tangolo arrotondato 8">
            <a:extLst>
              <a:ext uri="{FF2B5EF4-FFF2-40B4-BE49-F238E27FC236}">
                <a16:creationId xmlns:a16="http://schemas.microsoft.com/office/drawing/2014/main" id="{9B33CA9C-BF7F-4FAC-BA21-314DF9B28834}"/>
              </a:ext>
            </a:extLst>
          </p:cNvPr>
          <p:cNvSpPr/>
          <p:nvPr/>
        </p:nvSpPr>
        <p:spPr>
          <a:xfrm>
            <a:off x="2649742" y="4413257"/>
            <a:ext cx="1507524" cy="5588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Valore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produzione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C31503E-950D-4811-B9B8-A6148BCF6CBF}"/>
              </a:ext>
            </a:extLst>
          </p:cNvPr>
          <p:cNvSpPr txBox="1"/>
          <p:nvPr/>
        </p:nvSpPr>
        <p:spPr>
          <a:xfrm>
            <a:off x="4365769" y="4400279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+ 7,3%</a:t>
            </a:r>
          </a:p>
          <a:p>
            <a:pPr algn="ctr"/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‘20/’19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9416F16-87A5-44A3-96F4-88A99B1B9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891" y="5458864"/>
            <a:ext cx="9163050" cy="561975"/>
          </a:xfrm>
          <a:prstGeom prst="rect">
            <a:avLst/>
          </a:prstGeom>
        </p:spPr>
      </p:pic>
      <p:pic>
        <p:nvPicPr>
          <p:cNvPr id="20" name="Immagine 19" descr="Immagine che contiene cielo, erba, esterni, blu&#10;&#10;Descrizione generata automaticamente">
            <a:extLst>
              <a:ext uri="{FF2B5EF4-FFF2-40B4-BE49-F238E27FC236}">
                <a16:creationId xmlns:a16="http://schemas.microsoft.com/office/drawing/2014/main" id="{6F7AB981-726B-4479-B446-AFBAB9163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1" y="0"/>
            <a:ext cx="2024543" cy="151840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81BACB8-EF2A-452A-BEE8-30DA46AC3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16" y="191077"/>
            <a:ext cx="2319703" cy="13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0" y="0"/>
            <a:ext cx="636270" cy="6858000"/>
          </a:xfrm>
          <a:custGeom>
            <a:avLst/>
            <a:gdLst>
              <a:gd name="T0" fmla="*/ 0 w 540385"/>
              <a:gd name="T1" fmla="*/ 7559992 h 7560309"/>
              <a:gd name="T2" fmla="*/ 540004 w 540385"/>
              <a:gd name="T3" fmla="*/ 7559992 h 7560309"/>
              <a:gd name="T4" fmla="*/ 540004 w 540385"/>
              <a:gd name="T5" fmla="*/ 0 h 7560309"/>
              <a:gd name="T6" fmla="*/ 0 w 540385"/>
              <a:gd name="T7" fmla="*/ 0 h 7560309"/>
              <a:gd name="T8" fmla="*/ 0 w 540385"/>
              <a:gd name="T9" fmla="*/ 7559992 h 7560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385" h="7560309">
                <a:moveTo>
                  <a:pt x="0" y="7559992"/>
                </a:moveTo>
                <a:lnTo>
                  <a:pt x="540004" y="7559992"/>
                </a:lnTo>
                <a:lnTo>
                  <a:pt x="54000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CF3DAE26-19D8-4F4E-854D-4C8814F73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7523"/>
              </p:ext>
            </p:extLst>
          </p:nvPr>
        </p:nvGraphicFramePr>
        <p:xfrm>
          <a:off x="1255392" y="2131361"/>
          <a:ext cx="4946232" cy="222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AFC0E5EA-560F-4F15-A45E-9E5B80953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585932"/>
              </p:ext>
            </p:extLst>
          </p:nvPr>
        </p:nvGraphicFramePr>
        <p:xfrm>
          <a:off x="7005742" y="2131361"/>
          <a:ext cx="4476150" cy="222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tangolo arrotondato 1">
            <a:extLst>
              <a:ext uri="{FF2B5EF4-FFF2-40B4-BE49-F238E27FC236}">
                <a16:creationId xmlns:a16="http://schemas.microsoft.com/office/drawing/2014/main" id="{2F5C9EDA-DB54-464C-8A70-818DD88C3DC4}"/>
              </a:ext>
            </a:extLst>
          </p:cNvPr>
          <p:cNvSpPr/>
          <p:nvPr/>
        </p:nvSpPr>
        <p:spPr>
          <a:xfrm>
            <a:off x="3298060" y="4386090"/>
            <a:ext cx="1507480" cy="5803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Indebitamento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ttangolo arrotondato 1">
            <a:extLst>
              <a:ext uri="{FF2B5EF4-FFF2-40B4-BE49-F238E27FC236}">
                <a16:creationId xmlns:a16="http://schemas.microsoft.com/office/drawing/2014/main" id="{37A8A9D4-1330-4592-B2D8-31964B4EE961}"/>
              </a:ext>
            </a:extLst>
          </p:cNvPr>
          <p:cNvSpPr/>
          <p:nvPr/>
        </p:nvSpPr>
        <p:spPr>
          <a:xfrm>
            <a:off x="8893941" y="4386090"/>
            <a:ext cx="1507480" cy="580381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Investimenti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B91E973C-BC03-44C3-B2CB-BAA3B6E68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9295"/>
              </p:ext>
            </p:extLst>
          </p:nvPr>
        </p:nvGraphicFramePr>
        <p:xfrm>
          <a:off x="1812853" y="5384450"/>
          <a:ext cx="9153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153643" imgH="733508" progId="Excel.Sheet.12">
                  <p:embed/>
                </p:oleObj>
              </mc:Choice>
              <mc:Fallback>
                <p:oleObj name="Worksheet" r:id="rId4" imgW="9153643" imgH="7335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853" y="5384450"/>
                        <a:ext cx="915352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 descr="Immagine che contiene esterni, natura&#10;&#10;Descrizione generata automaticamente">
            <a:extLst>
              <a:ext uri="{FF2B5EF4-FFF2-40B4-BE49-F238E27FC236}">
                <a16:creationId xmlns:a16="http://schemas.microsoft.com/office/drawing/2014/main" id="{62623A50-76D3-459F-82DA-55D927BD4B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621" y="229649"/>
            <a:ext cx="1837189" cy="137789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5F1485E-A004-400A-8FBD-28A73D788A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63" y="263027"/>
            <a:ext cx="2319703" cy="13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8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0" y="0"/>
            <a:ext cx="636270" cy="6858000"/>
          </a:xfrm>
          <a:custGeom>
            <a:avLst/>
            <a:gdLst>
              <a:gd name="T0" fmla="*/ 0 w 540385"/>
              <a:gd name="T1" fmla="*/ 7559992 h 7560309"/>
              <a:gd name="T2" fmla="*/ 540004 w 540385"/>
              <a:gd name="T3" fmla="*/ 7559992 h 7560309"/>
              <a:gd name="T4" fmla="*/ 540004 w 540385"/>
              <a:gd name="T5" fmla="*/ 0 h 7560309"/>
              <a:gd name="T6" fmla="*/ 0 w 540385"/>
              <a:gd name="T7" fmla="*/ 0 h 7560309"/>
              <a:gd name="T8" fmla="*/ 0 w 540385"/>
              <a:gd name="T9" fmla="*/ 7559992 h 7560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385" h="7560309">
                <a:moveTo>
                  <a:pt x="0" y="7559992"/>
                </a:moveTo>
                <a:lnTo>
                  <a:pt x="540004" y="7559992"/>
                </a:lnTo>
                <a:lnTo>
                  <a:pt x="54000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3" name="Rettangolo arrotondato 8">
            <a:extLst>
              <a:ext uri="{FF2B5EF4-FFF2-40B4-BE49-F238E27FC236}">
                <a16:creationId xmlns:a16="http://schemas.microsoft.com/office/drawing/2014/main" id="{56D73836-0A4F-4294-A654-90EBF14D19D9}"/>
              </a:ext>
            </a:extLst>
          </p:cNvPr>
          <p:cNvSpPr/>
          <p:nvPr/>
        </p:nvSpPr>
        <p:spPr>
          <a:xfrm>
            <a:off x="8630476" y="4477123"/>
            <a:ext cx="1961611" cy="5588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Numero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dipendenti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96EFBDF9-557D-4FC0-A56E-A1B1FDA704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858719"/>
              </p:ext>
            </p:extLst>
          </p:nvPr>
        </p:nvGraphicFramePr>
        <p:xfrm>
          <a:off x="6550624" y="1961533"/>
          <a:ext cx="4980037" cy="224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57245039-ACCF-40D4-8331-E98D6F645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006838"/>
              </p:ext>
            </p:extLst>
          </p:nvPr>
        </p:nvGraphicFramePr>
        <p:xfrm>
          <a:off x="765032" y="1985211"/>
          <a:ext cx="5054351" cy="231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tangolo arrotondato 8">
            <a:extLst>
              <a:ext uri="{FF2B5EF4-FFF2-40B4-BE49-F238E27FC236}">
                <a16:creationId xmlns:a16="http://schemas.microsoft.com/office/drawing/2014/main" id="{6727A771-8AB9-498F-BC19-3B337EB838E5}"/>
              </a:ext>
            </a:extLst>
          </p:cNvPr>
          <p:cNvSpPr/>
          <p:nvPr/>
        </p:nvSpPr>
        <p:spPr>
          <a:xfrm>
            <a:off x="3125849" y="4477123"/>
            <a:ext cx="1507524" cy="5588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</a:rPr>
              <a:t>Patrimonio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Netto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03BFB0-7844-4954-8699-8DC17F757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867" y="5564041"/>
            <a:ext cx="9163050" cy="561975"/>
          </a:xfrm>
          <a:prstGeom prst="rect">
            <a:avLst/>
          </a:prstGeom>
        </p:spPr>
      </p:pic>
      <p:pic>
        <p:nvPicPr>
          <p:cNvPr id="20" name="Immagine 19" descr="Immagine che contiene edificio&#10;&#10;Descrizione generata automaticamente">
            <a:extLst>
              <a:ext uri="{FF2B5EF4-FFF2-40B4-BE49-F238E27FC236}">
                <a16:creationId xmlns:a16="http://schemas.microsoft.com/office/drawing/2014/main" id="{24AF45BF-4A69-4CAB-B584-26E66FDC6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601" y="254670"/>
            <a:ext cx="2037348" cy="152801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F7F2B7C-D171-4E46-BC62-DFCF5E586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94" y="313360"/>
            <a:ext cx="2319703" cy="13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EFBC0FD-9788-4ADF-AB1A-80191FF9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4" y="0"/>
            <a:ext cx="11558017" cy="6858000"/>
          </a:xfrm>
          <a:prstGeom prst="rect">
            <a:avLst/>
          </a:prstGeom>
        </p:spPr>
      </p:pic>
      <p:sp>
        <p:nvSpPr>
          <p:cNvPr id="5" name="Figura a mano libera 3">
            <a:extLst>
              <a:ext uri="{FF2B5EF4-FFF2-40B4-BE49-F238E27FC236}">
                <a16:creationId xmlns:a16="http://schemas.microsoft.com/office/drawing/2014/main" id="{2D723E22-C5A0-490C-87CA-3A82DF4EF03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636270" cy="6858000"/>
          </a:xfrm>
          <a:custGeom>
            <a:avLst/>
            <a:gdLst>
              <a:gd name="T0" fmla="*/ 0 w 540385"/>
              <a:gd name="T1" fmla="*/ 7559992 h 7560309"/>
              <a:gd name="T2" fmla="*/ 540004 w 540385"/>
              <a:gd name="T3" fmla="*/ 7559992 h 7560309"/>
              <a:gd name="T4" fmla="*/ 540004 w 540385"/>
              <a:gd name="T5" fmla="*/ 0 h 7560309"/>
              <a:gd name="T6" fmla="*/ 0 w 540385"/>
              <a:gd name="T7" fmla="*/ 0 h 7560309"/>
              <a:gd name="T8" fmla="*/ 0 w 540385"/>
              <a:gd name="T9" fmla="*/ 7559992 h 7560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385" h="7560309">
                <a:moveTo>
                  <a:pt x="0" y="7559992"/>
                </a:moveTo>
                <a:lnTo>
                  <a:pt x="540004" y="7559992"/>
                </a:lnTo>
                <a:lnTo>
                  <a:pt x="54000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4D5543-D57A-4B24-9353-1109EBF84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5" y="147484"/>
            <a:ext cx="2338573" cy="132180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7B2FEEF-4750-4F27-B524-35A3661BF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683" y="4439264"/>
            <a:ext cx="3028961" cy="18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50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Arimo</vt:lpstr>
      <vt:lpstr>Calibri</vt:lpstr>
      <vt:lpstr>Calibri Light</vt:lpstr>
      <vt:lpstr>Optima Bold</vt:lpstr>
      <vt:lpstr>Tahoma</vt:lpstr>
      <vt:lpstr>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Fortunato</dc:creator>
  <cp:lastModifiedBy>salernoenergia6</cp:lastModifiedBy>
  <cp:revision>34</cp:revision>
  <cp:lastPrinted>2020-05-18T12:03:23Z</cp:lastPrinted>
  <dcterms:created xsi:type="dcterms:W3CDTF">2020-05-05T11:08:27Z</dcterms:created>
  <dcterms:modified xsi:type="dcterms:W3CDTF">2021-06-30T14:08:01Z</dcterms:modified>
</cp:coreProperties>
</file>