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60" r:id="rId5"/>
    <p:sldId id="261" r:id="rId6"/>
  </p:sldIdLst>
  <p:sldSz cx="12192000" cy="6858000"/>
  <p:notesSz cx="7315200" cy="96012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5A11"/>
    <a:srgbClr val="BF9000"/>
    <a:srgbClr val="9DCFDB"/>
    <a:srgbClr val="A6D2CA"/>
    <a:srgbClr val="009999"/>
    <a:srgbClr val="00B050"/>
    <a:srgbClr val="B05000"/>
    <a:srgbClr val="5CD0D0"/>
    <a:srgbClr val="008080"/>
    <a:srgbClr val="1F4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02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82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rv\cdg\Amministrazione\Bilancio%202021\S.I\bil_2011-2021_benedett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rv\cdg\Amministrazione\Bilancio%202021\S.I\bil_2011-2021_benedett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rv\cdg\Amministrazione\Bilancio%202021\S.I\bil_2011-2021_benedetto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rv\cdg\Amministrazione\Bilancio%202021\S.I\bil_2011-2021_benedetto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rv\cdg\Amministrazione\Bilancio%202021\S.I\bil_2011-2021_benedetto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rv\cdg\Amministrazione\Bilancio%202021\S.I\bil_2011-2021_benedetto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'Foglio1 (2)'!$A$16</c:f>
              <c:strCache>
                <c:ptCount val="1"/>
                <c:pt idx="0">
                  <c:v>Valore della produzione 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'Foglio1 (2)'!$B$3:$E$3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previsione 2021</c:v>
                </c:pt>
                <c:pt idx="3">
                  <c:v>2021</c:v>
                </c:pt>
              </c:strCache>
            </c:strRef>
          </c:cat>
          <c:val>
            <c:numRef>
              <c:f>'Foglio1 (2)'!$B$16:$E$16</c:f>
              <c:numCache>
                <c:formatCode>_-* #,##0_-;\-* #,##0_-;_-* "-"??_-;_-@_-</c:formatCode>
                <c:ptCount val="4"/>
                <c:pt idx="0">
                  <c:v>29200178</c:v>
                </c:pt>
                <c:pt idx="1">
                  <c:v>31338715</c:v>
                </c:pt>
                <c:pt idx="2">
                  <c:v>29273952</c:v>
                </c:pt>
                <c:pt idx="3">
                  <c:v>30048555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45-4C32-8131-542E87ED60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05402944"/>
        <c:axId val="1405402528"/>
      </c:barChart>
      <c:catAx>
        <c:axId val="140540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05402528"/>
        <c:crosses val="autoZero"/>
        <c:auto val="1"/>
        <c:lblAlgn val="ctr"/>
        <c:lblOffset val="100"/>
        <c:noMultiLvlLbl val="0"/>
      </c:catAx>
      <c:valAx>
        <c:axId val="1405402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05402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'Foglio1 (2)'!$A$17</c:f>
              <c:strCache>
                <c:ptCount val="1"/>
                <c:pt idx="0">
                  <c:v>Risultato Ante Imposte 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'Foglio1 (2)'!$B$3:$F$3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previsione 2021</c:v>
                </c:pt>
                <c:pt idx="3">
                  <c:v>2021</c:v>
                </c:pt>
                <c:pt idx="4">
                  <c:v>2021 no straord.</c:v>
                </c:pt>
              </c:strCache>
            </c:strRef>
          </c:cat>
          <c:val>
            <c:numRef>
              <c:f>'Foglio1 (2)'!$B$17:$F$17</c:f>
              <c:numCache>
                <c:formatCode>_-* #,##0_-;\-* #,##0_-;_-* "-"??_-;_-@_-</c:formatCode>
                <c:ptCount val="5"/>
                <c:pt idx="0">
                  <c:v>3258302</c:v>
                </c:pt>
                <c:pt idx="1">
                  <c:v>3558998</c:v>
                </c:pt>
                <c:pt idx="2">
                  <c:v>1427712</c:v>
                </c:pt>
                <c:pt idx="3">
                  <c:v>2051866</c:v>
                </c:pt>
                <c:pt idx="4">
                  <c:v>3611866.2500000009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07-498E-A491-E70F91E706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05402944"/>
        <c:axId val="1405402528"/>
      </c:barChart>
      <c:catAx>
        <c:axId val="140540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05402528"/>
        <c:crosses val="autoZero"/>
        <c:auto val="1"/>
        <c:lblAlgn val="ctr"/>
        <c:lblOffset val="100"/>
        <c:noMultiLvlLbl val="0"/>
      </c:catAx>
      <c:valAx>
        <c:axId val="1405402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05402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'Foglio1 (2)'!$A$12</c:f>
              <c:strCache>
                <c:ptCount val="1"/>
                <c:pt idx="0">
                  <c:v>Indebitamento 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('Foglio1 (2)'!$B$3:$C$3,'Foglio1 (2)'!$E$3)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('Foglio1 (2)'!$B$12:$C$12,'Foglio1 (2)'!$E$12)</c:f>
              <c:numCache>
                <c:formatCode>_-* #,##0_-;\-* #,##0_-;_-* "-"??_-;_-@_-</c:formatCode>
                <c:ptCount val="3"/>
                <c:pt idx="0">
                  <c:v>4115586.96</c:v>
                </c:pt>
                <c:pt idx="1">
                  <c:v>5497264</c:v>
                </c:pt>
                <c:pt idx="2">
                  <c:v>7514981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1CFD-43B3-9DC1-0191E574B9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05402944"/>
        <c:axId val="1405402528"/>
      </c:barChart>
      <c:catAx>
        <c:axId val="140540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05402528"/>
        <c:crosses val="autoZero"/>
        <c:auto val="1"/>
        <c:lblAlgn val="ctr"/>
        <c:lblOffset val="100"/>
        <c:noMultiLvlLbl val="0"/>
      </c:catAx>
      <c:valAx>
        <c:axId val="1405402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05402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'Foglio1 (2)'!$A$14</c:f>
              <c:strCache>
                <c:ptCount val="1"/>
                <c:pt idx="0">
                  <c:v>Investimenti </c:v>
                </c:pt>
              </c:strCache>
            </c:strRef>
          </c:tx>
          <c:spPr>
            <a:solidFill>
              <a:srgbClr val="009999"/>
            </a:solidFill>
            <a:ln>
              <a:noFill/>
            </a:ln>
            <a:effectLst/>
          </c:spPr>
          <c:invertIfNegative val="0"/>
          <c:cat>
            <c:numRef>
              <c:f>'Foglio1 (2)'!$B$108:$D$108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'Foglio1 (2)'!$B$119:$D$119</c:f>
              <c:numCache>
                <c:formatCode>_-* #,##0_-;\-* #,##0_-;_-* "-"??_-;_-@_-</c:formatCode>
                <c:ptCount val="3"/>
                <c:pt idx="0">
                  <c:v>1793065.4400000097</c:v>
                </c:pt>
                <c:pt idx="1">
                  <c:v>1929925.2300000002</c:v>
                </c:pt>
                <c:pt idx="2">
                  <c:v>2461909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19-4764-8595-D05ABF279C1E}"/>
            </c:ext>
          </c:extLst>
        </c:ser>
        <c:ser>
          <c:idx val="1"/>
          <c:order val="1"/>
          <c:tx>
            <c:strRef>
              <c:f>'Foglio1 (2)'!$A$15</c:f>
              <c:strCache>
                <c:ptCount val="1"/>
                <c:pt idx="0">
                  <c:v>Valore residuo investimenti SIIS</c:v>
                </c:pt>
              </c:strCache>
            </c:strRef>
          </c:tx>
          <c:spPr>
            <a:solidFill>
              <a:srgbClr val="9DCFDB"/>
            </a:solidFill>
            <a:ln>
              <a:noFill/>
            </a:ln>
            <a:effectLst/>
          </c:spPr>
          <c:invertIfNegative val="0"/>
          <c:cat>
            <c:numRef>
              <c:f>'Foglio1 (2)'!$B$108:$D$108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'Foglio1 (2)'!$B$120:$D$120</c:f>
              <c:numCache>
                <c:formatCode>General</c:formatCode>
                <c:ptCount val="3"/>
                <c:pt idx="0" formatCode="_-* #,##0_-;\-* #,##0_-;_-* &quot;-&quot;??_-;_-@_-">
                  <c:v>1429217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19-4764-8595-D05ABF279C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405402944"/>
        <c:axId val="1405402528"/>
      </c:barChart>
      <c:catAx>
        <c:axId val="140540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05402528"/>
        <c:crosses val="autoZero"/>
        <c:auto val="1"/>
        <c:lblAlgn val="ctr"/>
        <c:lblOffset val="100"/>
        <c:noMultiLvlLbl val="0"/>
      </c:catAx>
      <c:valAx>
        <c:axId val="1405402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05402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'Foglio1 (2)'!$A$6</c:f>
              <c:strCache>
                <c:ptCount val="1"/>
                <c:pt idx="0">
                  <c:v>Patrimonio Netto senza Risultato d'Esercizio</c:v>
                </c:pt>
              </c:strCache>
            </c:strRef>
          </c:tx>
          <c:spPr>
            <a:solidFill>
              <a:srgbClr val="BF9000"/>
            </a:solidFill>
            <a:ln>
              <a:noFill/>
            </a:ln>
            <a:effectLst/>
          </c:spPr>
          <c:invertIfNegative val="0"/>
          <c:cat>
            <c:numRef>
              <c:f>'Foglio1 (2)'!$B$108:$D$108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'Foglio1 (2)'!$B$111:$D$111</c:f>
              <c:numCache>
                <c:formatCode>_-* #,##0_-;\-* #,##0_-;_-* "-"??_-;_-@_-</c:formatCode>
                <c:ptCount val="3"/>
                <c:pt idx="0">
                  <c:v>1524000</c:v>
                </c:pt>
                <c:pt idx="1">
                  <c:v>1826793</c:v>
                </c:pt>
                <c:pt idx="2">
                  <c:v>2774352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24-43C5-B26C-242013E1BD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05402944"/>
        <c:axId val="1405402528"/>
      </c:barChart>
      <c:catAx>
        <c:axId val="140540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05402528"/>
        <c:crosses val="autoZero"/>
        <c:auto val="1"/>
        <c:lblAlgn val="ctr"/>
        <c:lblOffset val="100"/>
        <c:noMultiLvlLbl val="0"/>
      </c:catAx>
      <c:valAx>
        <c:axId val="1405402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05402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'Foglio1 (2)'!$A$19</c:f>
              <c:strCache>
                <c:ptCount val="1"/>
                <c:pt idx="0">
                  <c:v>Numero dipendenti</c:v>
                </c:pt>
              </c:strCache>
            </c:strRef>
          </c:tx>
          <c:spPr>
            <a:solidFill>
              <a:srgbClr val="C55A11"/>
            </a:solidFill>
            <a:ln>
              <a:noFill/>
            </a:ln>
            <a:effectLst/>
          </c:spPr>
          <c:invertIfNegative val="0"/>
          <c:cat>
            <c:numRef>
              <c:f>'Foglio1 (2)'!$B$108:$D$108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'Foglio1 (2)'!$B$124:$D$124</c:f>
              <c:numCache>
                <c:formatCode>#,##0;\-#,##0;\ \-</c:formatCode>
                <c:ptCount val="3"/>
                <c:pt idx="0">
                  <c:v>165</c:v>
                </c:pt>
                <c:pt idx="1">
                  <c:v>175</c:v>
                </c:pt>
                <c:pt idx="2">
                  <c:v>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80-4C28-ABAD-CE17F0613F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05402944"/>
        <c:axId val="1405402528"/>
      </c:barChart>
      <c:catAx>
        <c:axId val="140540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05402528"/>
        <c:crosses val="autoZero"/>
        <c:auto val="1"/>
        <c:lblAlgn val="ctr"/>
        <c:lblOffset val="100"/>
        <c:noMultiLvlLbl val="0"/>
      </c:catAx>
      <c:valAx>
        <c:axId val="1405402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;\-#,##0;\ \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05402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86A6-B10D-4719-8FD0-8F30F8F73889}" type="datetimeFigureOut">
              <a:rPr lang="it-IT" smtClean="0"/>
              <a:t>26/04/2022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8E3B-A21D-4E22-8252-1EF73D3559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0849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86A6-B10D-4719-8FD0-8F30F8F73889}" type="datetimeFigureOut">
              <a:rPr lang="it-IT" smtClean="0"/>
              <a:t>26/04/2022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8E3B-A21D-4E22-8252-1EF73D3559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5593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86A6-B10D-4719-8FD0-8F30F8F73889}" type="datetimeFigureOut">
              <a:rPr lang="it-IT" smtClean="0"/>
              <a:t>26/04/2022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8E3B-A21D-4E22-8252-1EF73D3559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0706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86A6-B10D-4719-8FD0-8F30F8F73889}" type="datetimeFigureOut">
              <a:rPr lang="it-IT" smtClean="0"/>
              <a:t>26/04/2022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8E3B-A21D-4E22-8252-1EF73D3559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633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86A6-B10D-4719-8FD0-8F30F8F73889}" type="datetimeFigureOut">
              <a:rPr lang="it-IT" smtClean="0"/>
              <a:t>26/04/2022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8E3B-A21D-4E22-8252-1EF73D3559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698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86A6-B10D-4719-8FD0-8F30F8F73889}" type="datetimeFigureOut">
              <a:rPr lang="it-IT" smtClean="0"/>
              <a:t>26/04/2022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8E3B-A21D-4E22-8252-1EF73D3559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1857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86A6-B10D-4719-8FD0-8F30F8F73889}" type="datetimeFigureOut">
              <a:rPr lang="it-IT" smtClean="0"/>
              <a:t>26/04/2022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8E3B-A21D-4E22-8252-1EF73D3559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9713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86A6-B10D-4719-8FD0-8F30F8F73889}" type="datetimeFigureOut">
              <a:rPr lang="it-IT" smtClean="0"/>
              <a:t>26/04/2022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8E3B-A21D-4E22-8252-1EF73D3559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1342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86A6-B10D-4719-8FD0-8F30F8F73889}" type="datetimeFigureOut">
              <a:rPr lang="it-IT" smtClean="0"/>
              <a:t>26/04/2022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8E3B-A21D-4E22-8252-1EF73D3559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2120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86A6-B10D-4719-8FD0-8F30F8F73889}" type="datetimeFigureOut">
              <a:rPr lang="it-IT" smtClean="0"/>
              <a:t>26/04/2022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8E3B-A21D-4E22-8252-1EF73D3559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3892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86A6-B10D-4719-8FD0-8F30F8F73889}" type="datetimeFigureOut">
              <a:rPr lang="it-IT" smtClean="0"/>
              <a:t>26/04/2022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8E3B-A21D-4E22-8252-1EF73D3559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7728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186A6-B10D-4719-8FD0-8F30F8F73889}" type="datetimeFigureOut">
              <a:rPr lang="it-IT" smtClean="0"/>
              <a:t>26/04/2022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E8E3B-A21D-4E22-8252-1EF73D3559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0668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esterni, cielo, acqua, fiume&#10;&#10;Descrizione generata automaticamente">
            <a:extLst>
              <a:ext uri="{FF2B5EF4-FFF2-40B4-BE49-F238E27FC236}">
                <a16:creationId xmlns:a16="http://schemas.microsoft.com/office/drawing/2014/main" id="{3F15B87E-CC09-4797-911E-542AA9403A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" y="6403"/>
            <a:ext cx="11555730" cy="6851598"/>
          </a:xfrm>
          <a:prstGeom prst="rect">
            <a:avLst/>
          </a:prstGeom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1559497" y="3212976"/>
            <a:ext cx="905960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tx2">
                  <a:lumMod val="75000"/>
                </a:schemeClr>
              </a:solidFill>
              <a:latin typeface="Arimo"/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649954" y="6143613"/>
            <a:ext cx="8464511" cy="256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1800" b="1" i="1" dirty="0">
                <a:solidFill>
                  <a:schemeClr val="bg1"/>
                </a:solidFill>
                <a:latin typeface="Optima Bold"/>
              </a:rPr>
              <a:t>Salerno, 27 aprile 2022</a:t>
            </a: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0" y="0"/>
            <a:ext cx="636270" cy="6858000"/>
          </a:xfrm>
          <a:custGeom>
            <a:avLst/>
            <a:gdLst>
              <a:gd name="T0" fmla="*/ 0 w 540385"/>
              <a:gd name="T1" fmla="*/ 7559992 h 7560309"/>
              <a:gd name="T2" fmla="*/ 540004 w 540385"/>
              <a:gd name="T3" fmla="*/ 7559992 h 7560309"/>
              <a:gd name="T4" fmla="*/ 540004 w 540385"/>
              <a:gd name="T5" fmla="*/ 0 h 7560309"/>
              <a:gd name="T6" fmla="*/ 0 w 540385"/>
              <a:gd name="T7" fmla="*/ 0 h 7560309"/>
              <a:gd name="T8" fmla="*/ 0 w 540385"/>
              <a:gd name="T9" fmla="*/ 7559992 h 7560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0385" h="7560309">
                <a:moveTo>
                  <a:pt x="0" y="7559992"/>
                </a:moveTo>
                <a:lnTo>
                  <a:pt x="540004" y="7559992"/>
                </a:lnTo>
                <a:lnTo>
                  <a:pt x="540004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004370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6152007" y="4782498"/>
            <a:ext cx="595228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dirty="0">
                <a:solidFill>
                  <a:schemeClr val="bg1"/>
                </a:solidFill>
                <a:latin typeface="Optima Bold"/>
              </a:rPr>
              <a:t>"Niente esiste al mondo più adattabile dell’acqua e tuttavia, quando cade sul suolo, persistendo niente può essere più forte."</a:t>
            </a:r>
          </a:p>
          <a:p>
            <a:pPr algn="r"/>
            <a:r>
              <a:rPr lang="it-IT" sz="1400" b="1" i="1" dirty="0">
                <a:solidFill>
                  <a:schemeClr val="bg1"/>
                </a:solidFill>
                <a:latin typeface="Optima Bold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1400" b="1" i="1" dirty="0" err="1">
                <a:solidFill>
                  <a:schemeClr val="bg1"/>
                </a:solidFill>
                <a:latin typeface="Optima Bold"/>
                <a:ea typeface="Times New Roman" panose="02020603050405020304" pitchFamily="18" charset="0"/>
                <a:cs typeface="Arial" panose="020B0604020202020204" pitchFamily="34" charset="0"/>
              </a:rPr>
              <a:t>Laozi</a:t>
            </a:r>
            <a:endParaRPr lang="it-IT" sz="1400" b="1" i="1" dirty="0">
              <a:solidFill>
                <a:schemeClr val="bg1"/>
              </a:solidFill>
              <a:latin typeface="Optima Bold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775902" y="417887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2" name="object 4"/>
          <p:cNvSpPr txBox="1"/>
          <p:nvPr/>
        </p:nvSpPr>
        <p:spPr>
          <a:xfrm>
            <a:off x="7434008" y="1145892"/>
            <a:ext cx="2573592" cy="194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19"/>
              </a:lnSpc>
            </a:pPr>
            <a:r>
              <a:rPr sz="18400" spc="-150" dirty="0">
                <a:solidFill>
                  <a:schemeClr val="bg1"/>
                </a:solidFill>
                <a:latin typeface="Tahoma"/>
                <a:cs typeface="Tahoma"/>
              </a:rPr>
              <a:t>20</a:t>
            </a:r>
            <a:endParaRPr sz="184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13" name="object 5"/>
          <p:cNvSpPr txBox="1"/>
          <p:nvPr/>
        </p:nvSpPr>
        <p:spPr>
          <a:xfrm>
            <a:off x="10003735" y="610540"/>
            <a:ext cx="1172149" cy="11387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7400" u="sng" spc="-45" dirty="0">
                <a:solidFill>
                  <a:schemeClr val="bg1"/>
                </a:solidFill>
                <a:latin typeface="Tahoma"/>
                <a:cs typeface="Tahoma"/>
              </a:rPr>
              <a:t>1</a:t>
            </a:r>
            <a:r>
              <a:rPr lang="it-IT" sz="7400" u="sng" spc="-45" dirty="0">
                <a:solidFill>
                  <a:schemeClr val="bg1"/>
                </a:solidFill>
                <a:latin typeface="Tahoma"/>
                <a:cs typeface="Tahoma"/>
              </a:rPr>
              <a:t>9</a:t>
            </a:r>
            <a:endParaRPr sz="74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14" name="object 6"/>
          <p:cNvSpPr txBox="1"/>
          <p:nvPr/>
        </p:nvSpPr>
        <p:spPr>
          <a:xfrm>
            <a:off x="10003735" y="1647681"/>
            <a:ext cx="1172149" cy="11387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it-IT" sz="7400" spc="-45" dirty="0">
                <a:solidFill>
                  <a:schemeClr val="bg1"/>
                </a:solidFill>
                <a:latin typeface="Tahoma"/>
                <a:cs typeface="Tahoma"/>
              </a:rPr>
              <a:t>21</a:t>
            </a:r>
            <a:endParaRPr sz="74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19" name="object 3"/>
          <p:cNvSpPr txBox="1"/>
          <p:nvPr/>
        </p:nvSpPr>
        <p:spPr>
          <a:xfrm>
            <a:off x="7434008" y="248667"/>
            <a:ext cx="383316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lang="it-IT" sz="2800" spc="45" dirty="0">
                <a:solidFill>
                  <a:schemeClr val="bg1"/>
                </a:solidFill>
                <a:latin typeface="Tahoma"/>
                <a:cs typeface="Tahoma"/>
              </a:rPr>
              <a:t>HIGHLIGHTS</a:t>
            </a:r>
            <a:endParaRPr lang="it-IT" sz="28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01F9B58D-5C4E-4761-ACFD-A4920E8975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954" y="6403"/>
            <a:ext cx="4714875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923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igura a mano libera 3"/>
          <p:cNvSpPr>
            <a:spLocks/>
          </p:cNvSpPr>
          <p:nvPr/>
        </p:nvSpPr>
        <p:spPr bwMode="auto">
          <a:xfrm>
            <a:off x="0" y="0"/>
            <a:ext cx="636270" cy="6858000"/>
          </a:xfrm>
          <a:custGeom>
            <a:avLst/>
            <a:gdLst>
              <a:gd name="T0" fmla="*/ 0 w 540385"/>
              <a:gd name="T1" fmla="*/ 7559992 h 7560309"/>
              <a:gd name="T2" fmla="*/ 540004 w 540385"/>
              <a:gd name="T3" fmla="*/ 7559992 h 7560309"/>
              <a:gd name="T4" fmla="*/ 540004 w 540385"/>
              <a:gd name="T5" fmla="*/ 0 h 7560309"/>
              <a:gd name="T6" fmla="*/ 0 w 540385"/>
              <a:gd name="T7" fmla="*/ 0 h 7560309"/>
              <a:gd name="T8" fmla="*/ 0 w 540385"/>
              <a:gd name="T9" fmla="*/ 7559992 h 7560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0385" h="7560309">
                <a:moveTo>
                  <a:pt x="0" y="7559992"/>
                </a:moveTo>
                <a:lnTo>
                  <a:pt x="540004" y="7559992"/>
                </a:lnTo>
                <a:lnTo>
                  <a:pt x="540004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004370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9452316" y="4302728"/>
            <a:ext cx="7104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chemeClr val="accent1"/>
                </a:solidFill>
              </a:rPr>
              <a:t>- 42%</a:t>
            </a:r>
          </a:p>
          <a:p>
            <a:pPr algn="ctr"/>
            <a:r>
              <a:rPr lang="it-IT" sz="1400" dirty="0">
                <a:solidFill>
                  <a:schemeClr val="bg1">
                    <a:lumMod val="50000"/>
                  </a:schemeClr>
                </a:solidFill>
              </a:rPr>
              <a:t>‘21/’20</a:t>
            </a:r>
          </a:p>
        </p:txBody>
      </p:sp>
      <p:sp>
        <p:nvSpPr>
          <p:cNvPr id="9" name="Rettangolo arrotondato 8"/>
          <p:cNvSpPr/>
          <p:nvPr/>
        </p:nvSpPr>
        <p:spPr>
          <a:xfrm>
            <a:off x="7767956" y="4329357"/>
            <a:ext cx="1507524" cy="558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>
                <a:solidFill>
                  <a:schemeClr val="bg1"/>
                </a:solidFill>
              </a:rPr>
              <a:t>Risultato</a:t>
            </a:r>
            <a:r>
              <a:rPr lang="en-US" dirty="0">
                <a:solidFill>
                  <a:schemeClr val="bg1"/>
                </a:solidFill>
              </a:rPr>
              <a:t> Ante </a:t>
            </a:r>
            <a:r>
              <a:rPr lang="en-US" dirty="0" err="1">
                <a:solidFill>
                  <a:schemeClr val="bg1"/>
                </a:solidFill>
              </a:rPr>
              <a:t>Imposte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3" name="Rettangolo arrotondato 8">
            <a:extLst>
              <a:ext uri="{FF2B5EF4-FFF2-40B4-BE49-F238E27FC236}">
                <a16:creationId xmlns:a16="http://schemas.microsoft.com/office/drawing/2014/main" id="{9B33CA9C-BF7F-4FAC-BA21-314DF9B28834}"/>
              </a:ext>
            </a:extLst>
          </p:cNvPr>
          <p:cNvSpPr/>
          <p:nvPr/>
        </p:nvSpPr>
        <p:spPr>
          <a:xfrm>
            <a:off x="2031433" y="4413257"/>
            <a:ext cx="1507524" cy="55881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1"/>
                </a:solidFill>
              </a:rPr>
              <a:t>Valore </a:t>
            </a:r>
            <a:r>
              <a:rPr lang="en-US" dirty="0" err="1">
                <a:solidFill>
                  <a:schemeClr val="bg1"/>
                </a:solidFill>
              </a:rPr>
              <a:t>della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produzione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EC31503E-950D-4811-B9B8-A6148BCF6CBF}"/>
              </a:ext>
            </a:extLst>
          </p:cNvPr>
          <p:cNvSpPr txBox="1"/>
          <p:nvPr/>
        </p:nvSpPr>
        <p:spPr>
          <a:xfrm>
            <a:off x="3775513" y="4400279"/>
            <a:ext cx="7088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chemeClr val="accent5">
                    <a:lumMod val="50000"/>
                  </a:schemeClr>
                </a:solidFill>
              </a:rPr>
              <a:t>- 4%</a:t>
            </a:r>
          </a:p>
          <a:p>
            <a:pPr algn="ctr"/>
            <a:r>
              <a:rPr lang="it-IT" sz="1400" dirty="0">
                <a:solidFill>
                  <a:schemeClr val="bg2">
                    <a:lumMod val="50000"/>
                  </a:schemeClr>
                </a:solidFill>
              </a:rPr>
              <a:t>‘21/’20</a:t>
            </a:r>
          </a:p>
        </p:txBody>
      </p:sp>
      <p:pic>
        <p:nvPicPr>
          <p:cNvPr id="20" name="Immagine 19" descr="Immagine che contiene cielo, erba, esterni, blu&#10;&#10;Descrizione generata automaticamente">
            <a:extLst>
              <a:ext uri="{FF2B5EF4-FFF2-40B4-BE49-F238E27FC236}">
                <a16:creationId xmlns:a16="http://schemas.microsoft.com/office/drawing/2014/main" id="{6F7AB981-726B-4479-B446-AFBAB91631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91" y="0"/>
            <a:ext cx="2024543" cy="1518407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70A965B-4843-4082-B878-2E90C30027EE}"/>
              </a:ext>
            </a:extLst>
          </p:cNvPr>
          <p:cNvSpPr txBox="1"/>
          <p:nvPr/>
        </p:nvSpPr>
        <p:spPr>
          <a:xfrm>
            <a:off x="4436733" y="4402746"/>
            <a:ext cx="1104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chemeClr val="accent5">
                    <a:lumMod val="50000"/>
                  </a:schemeClr>
                </a:solidFill>
              </a:rPr>
              <a:t>+ 3%</a:t>
            </a:r>
          </a:p>
          <a:p>
            <a:pPr algn="ctr"/>
            <a:r>
              <a:rPr lang="it-IT" sz="1400" dirty="0">
                <a:solidFill>
                  <a:schemeClr val="bg2">
                    <a:lumMod val="50000"/>
                  </a:schemeClr>
                </a:solidFill>
              </a:rPr>
              <a:t>‘21/’21 </a:t>
            </a:r>
            <a:r>
              <a:rPr lang="it-IT" sz="1400" dirty="0" err="1">
                <a:solidFill>
                  <a:schemeClr val="bg2">
                    <a:lumMod val="50000"/>
                  </a:schemeClr>
                </a:solidFill>
              </a:rPr>
              <a:t>prev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graphicFrame>
        <p:nvGraphicFramePr>
          <p:cNvPr id="21" name="Grafico 20">
            <a:extLst>
              <a:ext uri="{FF2B5EF4-FFF2-40B4-BE49-F238E27FC236}">
                <a16:creationId xmlns:a16="http://schemas.microsoft.com/office/drawing/2014/main" id="{B12ECE3B-BB99-4FA1-9851-44B34B7F20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2811152"/>
              </p:ext>
            </p:extLst>
          </p:nvPr>
        </p:nvGraphicFramePr>
        <p:xfrm>
          <a:off x="1135878" y="1739430"/>
          <a:ext cx="5023570" cy="2395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DF97F223-69B6-4437-923E-F9CA8CE5A07E}"/>
              </a:ext>
            </a:extLst>
          </p:cNvPr>
          <p:cNvSpPr txBox="1"/>
          <p:nvPr/>
        </p:nvSpPr>
        <p:spPr>
          <a:xfrm>
            <a:off x="10311891" y="4302727"/>
            <a:ext cx="1104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chemeClr val="accent1"/>
                </a:solidFill>
              </a:rPr>
              <a:t>+ 44%</a:t>
            </a:r>
          </a:p>
          <a:p>
            <a:pPr algn="ctr"/>
            <a:r>
              <a:rPr lang="it-IT" sz="1400" dirty="0">
                <a:solidFill>
                  <a:schemeClr val="bg2">
                    <a:lumMod val="50000"/>
                  </a:schemeClr>
                </a:solidFill>
              </a:rPr>
              <a:t>‘21/’21 </a:t>
            </a:r>
            <a:r>
              <a:rPr lang="it-IT" sz="1400" dirty="0" err="1">
                <a:solidFill>
                  <a:schemeClr val="bg2">
                    <a:lumMod val="50000"/>
                  </a:schemeClr>
                </a:solidFill>
              </a:rPr>
              <a:t>prev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4FD14F6D-5102-4FC0-9019-17F82524B3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0715" y="0"/>
            <a:ext cx="3913701" cy="1201783"/>
          </a:xfrm>
          <a:prstGeom prst="rect">
            <a:avLst/>
          </a:prstGeom>
        </p:spPr>
      </p:pic>
      <p:graphicFrame>
        <p:nvGraphicFramePr>
          <p:cNvPr id="24" name="Grafico 23">
            <a:extLst>
              <a:ext uri="{FF2B5EF4-FFF2-40B4-BE49-F238E27FC236}">
                <a16:creationId xmlns:a16="http://schemas.microsoft.com/office/drawing/2014/main" id="{AE2BE1FD-5671-4E90-9D1B-9951D8FEDC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6225390"/>
              </p:ext>
            </p:extLst>
          </p:nvPr>
        </p:nvGraphicFramePr>
        <p:xfrm>
          <a:off x="6374166" y="1577587"/>
          <a:ext cx="5442013" cy="2537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" name="Immagine 9">
            <a:extLst>
              <a:ext uri="{FF2B5EF4-FFF2-40B4-BE49-F238E27FC236}">
                <a16:creationId xmlns:a16="http://schemas.microsoft.com/office/drawing/2014/main" id="{4D6B5B6D-0DB6-4F92-90E8-B2A747B28C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1441" y="5516640"/>
            <a:ext cx="68961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803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igura a mano libera 3"/>
          <p:cNvSpPr>
            <a:spLocks/>
          </p:cNvSpPr>
          <p:nvPr/>
        </p:nvSpPr>
        <p:spPr bwMode="auto">
          <a:xfrm>
            <a:off x="0" y="0"/>
            <a:ext cx="636270" cy="6858000"/>
          </a:xfrm>
          <a:custGeom>
            <a:avLst/>
            <a:gdLst>
              <a:gd name="T0" fmla="*/ 0 w 540385"/>
              <a:gd name="T1" fmla="*/ 7559992 h 7560309"/>
              <a:gd name="T2" fmla="*/ 540004 w 540385"/>
              <a:gd name="T3" fmla="*/ 7559992 h 7560309"/>
              <a:gd name="T4" fmla="*/ 540004 w 540385"/>
              <a:gd name="T5" fmla="*/ 0 h 7560309"/>
              <a:gd name="T6" fmla="*/ 0 w 540385"/>
              <a:gd name="T7" fmla="*/ 0 h 7560309"/>
              <a:gd name="T8" fmla="*/ 0 w 540385"/>
              <a:gd name="T9" fmla="*/ 7559992 h 7560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0385" h="7560309">
                <a:moveTo>
                  <a:pt x="0" y="7559992"/>
                </a:moveTo>
                <a:lnTo>
                  <a:pt x="540004" y="7559992"/>
                </a:lnTo>
                <a:lnTo>
                  <a:pt x="540004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004370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/>
          </a:p>
        </p:txBody>
      </p:sp>
      <p:sp>
        <p:nvSpPr>
          <p:cNvPr id="13" name="Rettangolo arrotondato 1">
            <a:extLst>
              <a:ext uri="{FF2B5EF4-FFF2-40B4-BE49-F238E27FC236}">
                <a16:creationId xmlns:a16="http://schemas.microsoft.com/office/drawing/2014/main" id="{2F5C9EDA-DB54-464C-8A70-818DD88C3DC4}"/>
              </a:ext>
            </a:extLst>
          </p:cNvPr>
          <p:cNvSpPr/>
          <p:nvPr/>
        </p:nvSpPr>
        <p:spPr>
          <a:xfrm>
            <a:off x="3628988" y="4412217"/>
            <a:ext cx="1507480" cy="58038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>
                <a:solidFill>
                  <a:schemeClr val="bg1"/>
                </a:solidFill>
              </a:rPr>
              <a:t>Indebitamento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ttangolo arrotondato 1">
            <a:extLst>
              <a:ext uri="{FF2B5EF4-FFF2-40B4-BE49-F238E27FC236}">
                <a16:creationId xmlns:a16="http://schemas.microsoft.com/office/drawing/2014/main" id="{37A8A9D4-1330-4592-B2D8-31964B4EE961}"/>
              </a:ext>
            </a:extLst>
          </p:cNvPr>
          <p:cNvSpPr/>
          <p:nvPr/>
        </p:nvSpPr>
        <p:spPr>
          <a:xfrm>
            <a:off x="9015867" y="4386090"/>
            <a:ext cx="1507480" cy="580381"/>
          </a:xfrm>
          <a:prstGeom prst="roundRect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>
                <a:solidFill>
                  <a:schemeClr val="bg1"/>
                </a:solidFill>
              </a:rPr>
              <a:t>Investimenti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Immagine 5" descr="Immagine che contiene esterni, natura&#10;&#10;Descrizione generata automaticamente">
            <a:extLst>
              <a:ext uri="{FF2B5EF4-FFF2-40B4-BE49-F238E27FC236}">
                <a16:creationId xmlns:a16="http://schemas.microsoft.com/office/drawing/2014/main" id="{62623A50-76D3-459F-82DA-55D927BD4B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6621" y="229649"/>
            <a:ext cx="1837189" cy="1377892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5A99EFB-77F3-4D39-BB14-CC65FFD2D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715" y="0"/>
            <a:ext cx="3913701" cy="120178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87594BDE-0DC8-4EBF-AF12-8B88070F22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1863" y="5346253"/>
            <a:ext cx="5334000" cy="923925"/>
          </a:xfrm>
          <a:prstGeom prst="rect">
            <a:avLst/>
          </a:prstGeom>
        </p:spPr>
      </p:pic>
      <p:graphicFrame>
        <p:nvGraphicFramePr>
          <p:cNvPr id="16" name="Grafico 15">
            <a:extLst>
              <a:ext uri="{FF2B5EF4-FFF2-40B4-BE49-F238E27FC236}">
                <a16:creationId xmlns:a16="http://schemas.microsoft.com/office/drawing/2014/main" id="{9180D6B0-5911-42B2-8C92-1E346586F3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2824965"/>
              </p:ext>
            </p:extLst>
          </p:nvPr>
        </p:nvGraphicFramePr>
        <p:xfrm>
          <a:off x="2187378" y="1837188"/>
          <a:ext cx="3583107" cy="2543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Grafico 16">
            <a:extLst>
              <a:ext uri="{FF2B5EF4-FFF2-40B4-BE49-F238E27FC236}">
                <a16:creationId xmlns:a16="http://schemas.microsoft.com/office/drawing/2014/main" id="{AFC0E5EA-560F-4F15-A45E-9E5B80953D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3904015"/>
              </p:ext>
            </p:extLst>
          </p:nvPr>
        </p:nvGraphicFramePr>
        <p:xfrm>
          <a:off x="7365853" y="1837190"/>
          <a:ext cx="4047525" cy="2543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602189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igura a mano libera 3"/>
          <p:cNvSpPr>
            <a:spLocks/>
          </p:cNvSpPr>
          <p:nvPr/>
        </p:nvSpPr>
        <p:spPr bwMode="auto">
          <a:xfrm>
            <a:off x="0" y="0"/>
            <a:ext cx="636270" cy="6858000"/>
          </a:xfrm>
          <a:custGeom>
            <a:avLst/>
            <a:gdLst>
              <a:gd name="T0" fmla="*/ 0 w 540385"/>
              <a:gd name="T1" fmla="*/ 7559992 h 7560309"/>
              <a:gd name="T2" fmla="*/ 540004 w 540385"/>
              <a:gd name="T3" fmla="*/ 7559992 h 7560309"/>
              <a:gd name="T4" fmla="*/ 540004 w 540385"/>
              <a:gd name="T5" fmla="*/ 0 h 7560309"/>
              <a:gd name="T6" fmla="*/ 0 w 540385"/>
              <a:gd name="T7" fmla="*/ 0 h 7560309"/>
              <a:gd name="T8" fmla="*/ 0 w 540385"/>
              <a:gd name="T9" fmla="*/ 7559992 h 7560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0385" h="7560309">
                <a:moveTo>
                  <a:pt x="0" y="7559992"/>
                </a:moveTo>
                <a:lnTo>
                  <a:pt x="540004" y="7559992"/>
                </a:lnTo>
                <a:lnTo>
                  <a:pt x="540004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004370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/>
          </a:p>
        </p:txBody>
      </p:sp>
      <p:sp>
        <p:nvSpPr>
          <p:cNvPr id="13" name="Rettangolo arrotondato 8">
            <a:extLst>
              <a:ext uri="{FF2B5EF4-FFF2-40B4-BE49-F238E27FC236}">
                <a16:creationId xmlns:a16="http://schemas.microsoft.com/office/drawing/2014/main" id="{56D73836-0A4F-4294-A654-90EBF14D19D9}"/>
              </a:ext>
            </a:extLst>
          </p:cNvPr>
          <p:cNvSpPr/>
          <p:nvPr/>
        </p:nvSpPr>
        <p:spPr>
          <a:xfrm>
            <a:off x="8630476" y="4477123"/>
            <a:ext cx="1961611" cy="55881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>
                <a:solidFill>
                  <a:schemeClr val="bg1"/>
                </a:solidFill>
              </a:rPr>
              <a:t>Numero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dipendenti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Rettangolo arrotondato 8">
            <a:extLst>
              <a:ext uri="{FF2B5EF4-FFF2-40B4-BE49-F238E27FC236}">
                <a16:creationId xmlns:a16="http://schemas.microsoft.com/office/drawing/2014/main" id="{6727A771-8AB9-498F-BC19-3B337EB838E5}"/>
              </a:ext>
            </a:extLst>
          </p:cNvPr>
          <p:cNvSpPr/>
          <p:nvPr/>
        </p:nvSpPr>
        <p:spPr>
          <a:xfrm>
            <a:off x="3507589" y="4477123"/>
            <a:ext cx="2094221" cy="55881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>
                <a:solidFill>
                  <a:schemeClr val="bg1"/>
                </a:solidFill>
              </a:rPr>
              <a:t>Patrimonio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Netto</a:t>
            </a:r>
            <a:endParaRPr lang="en-US" dirty="0">
              <a:solidFill>
                <a:schemeClr val="bg1"/>
              </a:solidFill>
            </a:endParaRPr>
          </a:p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1"/>
                </a:solidFill>
              </a:rPr>
              <a:t>senza </a:t>
            </a:r>
            <a:r>
              <a:rPr lang="en-US" dirty="0" err="1">
                <a:solidFill>
                  <a:schemeClr val="bg1"/>
                </a:solidFill>
              </a:rPr>
              <a:t>risultato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d’esercizio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" name="Immagine 19" descr="Immagine che contiene edificio&#10;&#10;Descrizione generata automaticamente">
            <a:extLst>
              <a:ext uri="{FF2B5EF4-FFF2-40B4-BE49-F238E27FC236}">
                <a16:creationId xmlns:a16="http://schemas.microsoft.com/office/drawing/2014/main" id="{24AF45BF-4A69-4CAB-B584-26E66FDC65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1601" y="254670"/>
            <a:ext cx="2037348" cy="1528011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2DE1615-CCFC-4BE7-9F68-2AF69FDE5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715" y="0"/>
            <a:ext cx="3913701" cy="1201783"/>
          </a:xfrm>
          <a:prstGeom prst="rect">
            <a:avLst/>
          </a:prstGeom>
        </p:spPr>
      </p:pic>
      <p:graphicFrame>
        <p:nvGraphicFramePr>
          <p:cNvPr id="18" name="Grafico 17">
            <a:extLst>
              <a:ext uri="{FF2B5EF4-FFF2-40B4-BE49-F238E27FC236}">
                <a16:creationId xmlns:a16="http://schemas.microsoft.com/office/drawing/2014/main" id="{5A8B33DC-45C2-4E1E-BB9C-F5EAFDFB12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2346426"/>
              </p:ext>
            </p:extLst>
          </p:nvPr>
        </p:nvGraphicFramePr>
        <p:xfrm>
          <a:off x="2603792" y="1599212"/>
          <a:ext cx="359282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BFCAA683-D949-4C72-9D37-3A0E4C16D9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3471729"/>
              </p:ext>
            </p:extLst>
          </p:nvPr>
        </p:nvGraphicFramePr>
        <p:xfrm>
          <a:off x="7351944" y="1596047"/>
          <a:ext cx="401954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" name="Immagine 1">
            <a:extLst>
              <a:ext uri="{FF2B5EF4-FFF2-40B4-BE49-F238E27FC236}">
                <a16:creationId xmlns:a16="http://schemas.microsoft.com/office/drawing/2014/main" id="{13F79D80-CB58-41CA-BC25-D1DDCD5897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1468" y="5408840"/>
            <a:ext cx="5286375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02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FEFBC0FD-9788-4ADF-AB1A-80191FF98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384" y="0"/>
            <a:ext cx="11558017" cy="6858000"/>
          </a:xfrm>
          <a:prstGeom prst="rect">
            <a:avLst/>
          </a:prstGeom>
        </p:spPr>
      </p:pic>
      <p:sp>
        <p:nvSpPr>
          <p:cNvPr id="5" name="Figura a mano libera 3">
            <a:extLst>
              <a:ext uri="{FF2B5EF4-FFF2-40B4-BE49-F238E27FC236}">
                <a16:creationId xmlns:a16="http://schemas.microsoft.com/office/drawing/2014/main" id="{2D723E22-C5A0-490C-87CA-3A82DF4EF035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636270" cy="6858000"/>
          </a:xfrm>
          <a:custGeom>
            <a:avLst/>
            <a:gdLst>
              <a:gd name="T0" fmla="*/ 0 w 540385"/>
              <a:gd name="T1" fmla="*/ 7559992 h 7560309"/>
              <a:gd name="T2" fmla="*/ 540004 w 540385"/>
              <a:gd name="T3" fmla="*/ 7559992 h 7560309"/>
              <a:gd name="T4" fmla="*/ 540004 w 540385"/>
              <a:gd name="T5" fmla="*/ 0 h 7560309"/>
              <a:gd name="T6" fmla="*/ 0 w 540385"/>
              <a:gd name="T7" fmla="*/ 0 h 7560309"/>
              <a:gd name="T8" fmla="*/ 0 w 540385"/>
              <a:gd name="T9" fmla="*/ 7559992 h 7560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0385" h="7560309">
                <a:moveTo>
                  <a:pt x="0" y="7559992"/>
                </a:moveTo>
                <a:lnTo>
                  <a:pt x="540004" y="7559992"/>
                </a:lnTo>
                <a:lnTo>
                  <a:pt x="540004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004370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9F85310-F21F-4B8C-BBBB-F0734E07C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1700" y="5656217"/>
            <a:ext cx="3913701" cy="120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7500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8834</TotalTime>
  <Words>83</Words>
  <Application>Microsoft Office PowerPoint</Application>
  <PresentationFormat>Widescreen</PresentationFormat>
  <Paragraphs>22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2" baseType="lpstr">
      <vt:lpstr>Arial</vt:lpstr>
      <vt:lpstr>Arimo</vt:lpstr>
      <vt:lpstr>Calibri</vt:lpstr>
      <vt:lpstr>Calibri Light</vt:lpstr>
      <vt:lpstr>Optima Bold</vt:lpstr>
      <vt:lpstr>Tahoma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Monica Fortunato</dc:creator>
  <cp:lastModifiedBy>SalernoEnergia</cp:lastModifiedBy>
  <cp:revision>38</cp:revision>
  <cp:lastPrinted>2022-04-27T07:02:03Z</cp:lastPrinted>
  <dcterms:created xsi:type="dcterms:W3CDTF">2020-05-05T11:08:27Z</dcterms:created>
  <dcterms:modified xsi:type="dcterms:W3CDTF">2022-04-27T07:04:13Z</dcterms:modified>
</cp:coreProperties>
</file>