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Ex2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Ex3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2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73" r:id="rId10"/>
    <p:sldId id="269" r:id="rId11"/>
    <p:sldId id="270" r:id="rId12"/>
    <p:sldId id="260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2A00"/>
    <a:srgbClr val="156082"/>
    <a:srgbClr val="FFC000"/>
    <a:srgbClr val="FF6600"/>
    <a:srgbClr val="084F6A"/>
    <a:srgbClr val="00999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onica\Bilancio%202024\SI\Elenci%20dip_IDRICI.xl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onica\Bilancio%202024\SI\Elenci%20dip_IDRICI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I\bil_2011-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onica\Bilancio%202024\SI\Elenci%20dip_IDRICI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\\filesrv\CdG\Amministrazione\Bilancio%202024\SI\slide\SI_2023_2024_slide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\\filesrv\CdG\Amministrazione\Bilancio%202023\SI\SI_2022_2023_slide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\\filesrv\CdG\Amministrazione\Bilancio%202024\SI\slide\SI_2023_2024_sli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2238670738412315"/>
          <c:y val="2.19226926452300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8143524233005667"/>
          <c:y val="5.2614462348552167E-2"/>
          <c:w val="0.7935676226084325"/>
          <c:h val="0.8032433156501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Foglio1!$A$4</c:f>
              <c:strCache>
                <c:ptCount val="1"/>
                <c:pt idx="0">
                  <c:v>Utile netto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A2A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C2-4AF0-86D6-CBC6A3DF843E}"/>
              </c:ext>
            </c:extLst>
          </c:dPt>
          <c:cat>
            <c:numRef>
              <c:f>Foglio1!$B$3:$Q$3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Foglio1!$B$4:$Q$4</c:f>
              <c:numCache>
                <c:formatCode>_-* #,##0_-;\-* #,##0_-;_-* "-"??_-;_-@_-</c:formatCode>
                <c:ptCount val="14"/>
                <c:pt idx="0">
                  <c:v>-8790868</c:v>
                </c:pt>
                <c:pt idx="1">
                  <c:v>62731</c:v>
                </c:pt>
                <c:pt idx="2">
                  <c:v>244073</c:v>
                </c:pt>
                <c:pt idx="3">
                  <c:v>392238</c:v>
                </c:pt>
                <c:pt idx="4">
                  <c:v>724536</c:v>
                </c:pt>
                <c:pt idx="5">
                  <c:v>1351977</c:v>
                </c:pt>
                <c:pt idx="6">
                  <c:v>1865318</c:v>
                </c:pt>
                <c:pt idx="7">
                  <c:v>2213057</c:v>
                </c:pt>
                <c:pt idx="8">
                  <c:v>2018631</c:v>
                </c:pt>
                <c:pt idx="9">
                  <c:v>2497556</c:v>
                </c:pt>
                <c:pt idx="10">
                  <c:v>1232937</c:v>
                </c:pt>
                <c:pt idx="11">
                  <c:v>1684452</c:v>
                </c:pt>
                <c:pt idx="12">
                  <c:v>1992643.8900000039</c:v>
                </c:pt>
                <c:pt idx="13">
                  <c:v>3614696.8000000031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0E-4868-8709-179FCB189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475696"/>
        <c:axId val="505476112"/>
      </c:barChart>
      <c:catAx>
        <c:axId val="50547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5476112"/>
        <c:crosses val="autoZero"/>
        <c:auto val="1"/>
        <c:lblAlgn val="ctr"/>
        <c:lblOffset val="100"/>
        <c:noMultiLvlLbl val="0"/>
      </c:catAx>
      <c:valAx>
        <c:axId val="50547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547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Foglio2!$A$50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Foglio2!$B$49:$E$49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Foglio2!$B$50:$E$50</c:f>
              <c:numCache>
                <c:formatCode>General</c:formatCode>
                <c:ptCount val="4"/>
                <c:pt idx="0">
                  <c:v>12</c:v>
                </c:pt>
                <c:pt idx="1">
                  <c:v>29</c:v>
                </c:pt>
                <c:pt idx="2">
                  <c:v>67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7-44F9-A9B3-DD4F24BE0A05}"/>
            </c:ext>
          </c:extLst>
        </c:ser>
        <c:ser>
          <c:idx val="1"/>
          <c:order val="1"/>
          <c:tx>
            <c:strRef>
              <c:f>Foglio2!$A$51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Foglio2!$B$49:$E$49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Foglio2!$B$51:$E$51</c:f>
              <c:numCache>
                <c:formatCode>General</c:formatCode>
                <c:ptCount val="4"/>
                <c:pt idx="0">
                  <c:v>2</c:v>
                </c:pt>
                <c:pt idx="1">
                  <c:v>9</c:v>
                </c:pt>
                <c:pt idx="2">
                  <c:v>9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C7-44F9-A9B3-DD4F24BE0A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810272"/>
        <c:axId val="1"/>
      </c:barChart>
      <c:lineChart>
        <c:grouping val="standard"/>
        <c:varyColors val="0"/>
        <c:ser>
          <c:idx val="2"/>
          <c:order val="2"/>
          <c:tx>
            <c:strRef>
              <c:f>Foglio2!$A$52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Foglio2!$B$49:$E$49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Foglio2!$B$52:$E$52</c:f>
              <c:numCache>
                <c:formatCode>General</c:formatCode>
                <c:ptCount val="4"/>
                <c:pt idx="0">
                  <c:v>14</c:v>
                </c:pt>
                <c:pt idx="1">
                  <c:v>38</c:v>
                </c:pt>
                <c:pt idx="2">
                  <c:v>76</c:v>
                </c:pt>
                <c:pt idx="3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C7-44F9-A9B3-DD4F24BE0A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0881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810272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0F-4879-88FC-9B46D78BCED6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0F-4879-88FC-9B46D78BCE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Foglio2!$B$71:$C$71</c:f>
              <c:strCache>
                <c:ptCount val="2"/>
                <c:pt idx="0">
                  <c:v>M</c:v>
                </c:pt>
                <c:pt idx="1">
                  <c:v>F</c:v>
                </c:pt>
              </c:strCache>
            </c:strRef>
          </c:cat>
          <c:val>
            <c:numRef>
              <c:f>Foglio2!$B$72:$C$72</c:f>
              <c:numCache>
                <c:formatCode>General</c:formatCode>
                <c:ptCount val="2"/>
                <c:pt idx="0">
                  <c:v>153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0F-4879-88FC-9B46D78BCE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234527914648893"/>
          <c:y val="0.372556128107422"/>
          <c:w val="0.15228319593772152"/>
          <c:h val="0.254887305942790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'2019-2024'!$A$52</c:f>
              <c:strCache>
                <c:ptCount val="1"/>
                <c:pt idx="0">
                  <c:v>Numero medio dipendenti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AB-4E71-87A7-9CEE058D243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BAB-4E71-87A7-9CEE058D243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AB-4E71-87A7-9CEE058D243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BAB-4E71-87A7-9CEE058D2435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AB-4E71-87A7-9CEE058D24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'2019-2024'!$B$49:$H$49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'2019-2024'!$B$52:$H$52</c:f>
              <c:numCache>
                <c:formatCode>_-* #,##0_-;\-* #,##0_-;_-* "-"??_-;_-@_-</c:formatCode>
                <c:ptCount val="7"/>
                <c:pt idx="0">
                  <c:v>107</c:v>
                </c:pt>
                <c:pt idx="1">
                  <c:v>165</c:v>
                </c:pt>
                <c:pt idx="2">
                  <c:v>175</c:v>
                </c:pt>
                <c:pt idx="3">
                  <c:v>179</c:v>
                </c:pt>
                <c:pt idx="4">
                  <c:v>185</c:v>
                </c:pt>
                <c:pt idx="5">
                  <c:v>183</c:v>
                </c:pt>
                <c:pt idx="6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B-4E71-87A7-9CEE058D24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0103327"/>
        <c:axId val="1190101407"/>
      </c:barChart>
      <c:catAx>
        <c:axId val="119010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01407"/>
        <c:crosses val="autoZero"/>
        <c:auto val="1"/>
        <c:lblAlgn val="ctr"/>
        <c:lblOffset val="100"/>
        <c:noMultiLvlLbl val="0"/>
      </c:catAx>
      <c:valAx>
        <c:axId val="1190101407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03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Foglio1!$A$10</c:f>
              <c:strCache>
                <c:ptCount val="1"/>
                <c:pt idx="0">
                  <c:v>debiti v/banche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Foglio1!$B$3:$Q$3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Foglio1!$B$10:$Q$10</c:f>
              <c:numCache>
                <c:formatCode>_-* #,##0_-;\-* #,##0_-;_-* "-"??_-;_-@_-</c:formatCode>
                <c:ptCount val="14"/>
                <c:pt idx="0">
                  <c:v>6916046</c:v>
                </c:pt>
                <c:pt idx="1">
                  <c:v>5319236</c:v>
                </c:pt>
                <c:pt idx="2">
                  <c:v>2961165</c:v>
                </c:pt>
                <c:pt idx="3">
                  <c:v>812184</c:v>
                </c:pt>
                <c:pt idx="4">
                  <c:v>470907</c:v>
                </c:pt>
                <c:pt idx="5">
                  <c:v>1753025</c:v>
                </c:pt>
                <c:pt idx="6">
                  <c:v>2478068</c:v>
                </c:pt>
                <c:pt idx="7">
                  <c:v>2555510</c:v>
                </c:pt>
                <c:pt idx="8">
                  <c:v>4064313.96</c:v>
                </c:pt>
                <c:pt idx="9">
                  <c:v>5445991</c:v>
                </c:pt>
                <c:pt idx="10">
                  <c:v>7463708</c:v>
                </c:pt>
                <c:pt idx="11">
                  <c:v>6051399</c:v>
                </c:pt>
                <c:pt idx="12">
                  <c:v>12380051.98</c:v>
                </c:pt>
                <c:pt idx="13">
                  <c:v>10414545.800000001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3C-4C13-8E9F-306A3F735ED2}"/>
            </c:ext>
          </c:extLst>
        </c:ser>
        <c:ser>
          <c:idx val="1"/>
          <c:order val="1"/>
          <c:tx>
            <c:strRef>
              <c:f>Foglio1!$A$6</c:f>
              <c:strCache>
                <c:ptCount val="1"/>
                <c:pt idx="0">
                  <c:v>Immobilizzazioni nette 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numRef>
              <c:f>Foglio1!$B$3:$Q$3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Foglio1!$B$6:$Q$6</c:f>
              <c:numCache>
                <c:formatCode>_-* #,##0_-;\-* #,##0_-;_-* "-"??_-;_-@_-</c:formatCode>
                <c:ptCount val="14"/>
                <c:pt idx="0">
                  <c:v>6127931</c:v>
                </c:pt>
                <c:pt idx="1">
                  <c:v>5874826</c:v>
                </c:pt>
                <c:pt idx="2">
                  <c:v>5580919</c:v>
                </c:pt>
                <c:pt idx="3">
                  <c:v>5316503</c:v>
                </c:pt>
                <c:pt idx="4">
                  <c:v>5382050</c:v>
                </c:pt>
                <c:pt idx="5">
                  <c:v>5391408</c:v>
                </c:pt>
                <c:pt idx="6">
                  <c:v>5322438</c:v>
                </c:pt>
                <c:pt idx="7">
                  <c:v>5386806</c:v>
                </c:pt>
                <c:pt idx="8">
                  <c:v>8461812</c:v>
                </c:pt>
                <c:pt idx="9">
                  <c:v>9152276</c:v>
                </c:pt>
                <c:pt idx="10">
                  <c:v>13333134</c:v>
                </c:pt>
                <c:pt idx="11">
                  <c:v>18533256</c:v>
                </c:pt>
                <c:pt idx="12">
                  <c:v>28733688</c:v>
                </c:pt>
                <c:pt idx="13">
                  <c:v>36836578.229999997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3C-4C13-8E9F-306A3F735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5402944"/>
        <c:axId val="1405402528"/>
      </c:barChart>
      <c:catAx>
        <c:axId val="14054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5402528"/>
        <c:crosses val="autoZero"/>
        <c:auto val="1"/>
        <c:lblAlgn val="ctr"/>
        <c:lblOffset val="100"/>
        <c:noMultiLvlLbl val="0"/>
      </c:catAx>
      <c:valAx>
        <c:axId val="140540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540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037381963736399"/>
          <c:y val="5.6270414709638422E-2"/>
          <c:w val="0.4992521863894262"/>
          <c:h val="8.65898522468010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'2019-2024'!$A$2</c:f>
              <c:strCache>
                <c:ptCount val="1"/>
                <c:pt idx="0">
                  <c:v>Valore della produzione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116-4672-A244-7C1D9048B669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16-4672-A244-7C1D9048B669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116-4672-A244-7C1D9048B669}"/>
              </c:ext>
            </c:extLst>
          </c:dPt>
          <c:dPt>
            <c:idx val="3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116-4672-A244-7C1D9048B669}"/>
              </c:ext>
            </c:extLst>
          </c:dPt>
          <c:dPt>
            <c:idx val="4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116-4672-A244-7C1D9048B669}"/>
              </c:ext>
            </c:extLst>
          </c:dPt>
          <c:cat>
            <c:numRef>
              <c:f>'2019-2024'!$C$1:$G$1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'2019-2024'!$C$2:$G$2</c:f>
              <c:numCache>
                <c:formatCode>_-* #,##0_-;\-* #,##0_-;_-* "-"??_-;_-@_-</c:formatCode>
                <c:ptCount val="5"/>
                <c:pt idx="0">
                  <c:v>31338715</c:v>
                </c:pt>
                <c:pt idx="1">
                  <c:v>30048555</c:v>
                </c:pt>
                <c:pt idx="2">
                  <c:v>32415630</c:v>
                </c:pt>
                <c:pt idx="3">
                  <c:v>33549191.870000001</c:v>
                </c:pt>
                <c:pt idx="4">
                  <c:v>36741792.170000002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4-4672-A827-484C7C9DC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5865327"/>
        <c:axId val="1345856687"/>
      </c:barChart>
      <c:catAx>
        <c:axId val="1345865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45856687"/>
        <c:crosses val="autoZero"/>
        <c:auto val="1"/>
        <c:lblAlgn val="ctr"/>
        <c:lblOffset val="100"/>
        <c:noMultiLvlLbl val="0"/>
      </c:catAx>
      <c:valAx>
        <c:axId val="134585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45865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'2019-2024'!$A$3</c:f>
              <c:strCache>
                <c:ptCount val="1"/>
                <c:pt idx="0">
                  <c:v>Risultato Ante Imposte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77-4633-ACEE-0DB9B3F99F2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77-4633-ACEE-0DB9B3F99F2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077-4633-ACEE-0DB9B3F99F2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77-4633-ACEE-0DB9B3F99F2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77-4633-ACEE-0DB9B3F99F23}"/>
              </c:ext>
            </c:extLst>
          </c:dPt>
          <c:cat>
            <c:numRef>
              <c:f>'2019-2024'!$C$1:$G$1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'2019-2024'!$C$3:$G$3</c:f>
              <c:numCache>
                <c:formatCode>_-* #,##0_-;\-* #,##0_-;_-* "-"??_-;_-@_-</c:formatCode>
                <c:ptCount val="5"/>
                <c:pt idx="0">
                  <c:v>3558998</c:v>
                </c:pt>
                <c:pt idx="1">
                  <c:v>2051866</c:v>
                </c:pt>
                <c:pt idx="2">
                  <c:v>2289263</c:v>
                </c:pt>
                <c:pt idx="3">
                  <c:v>3277750.8900000039</c:v>
                </c:pt>
                <c:pt idx="4">
                  <c:v>5567859.200000003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4-4919-AD4D-B197E973C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1496863"/>
        <c:axId val="1081500703"/>
      </c:barChart>
      <c:catAx>
        <c:axId val="108149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1500703"/>
        <c:crosses val="autoZero"/>
        <c:auto val="1"/>
        <c:lblAlgn val="ctr"/>
        <c:lblOffset val="100"/>
        <c:noMultiLvlLbl val="0"/>
      </c:catAx>
      <c:valAx>
        <c:axId val="108150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1496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'2019-2024'!$A$29</c:f>
              <c:strCache>
                <c:ptCount val="1"/>
                <c:pt idx="0">
                  <c:v>Investimenti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79F-4CE6-8031-FF2F8532A909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79F-4CE6-8031-FF2F8532A909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79F-4CE6-8031-FF2F8532A909}"/>
              </c:ext>
            </c:extLst>
          </c:dPt>
          <c:dPt>
            <c:idx val="3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79F-4CE6-8031-FF2F8532A909}"/>
              </c:ext>
            </c:extLst>
          </c:dPt>
          <c:dPt>
            <c:idx val="4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79F-4CE6-8031-FF2F8532A909}"/>
              </c:ext>
            </c:extLst>
          </c:dPt>
          <c:dLbls>
            <c:dLbl>
              <c:idx val="0"/>
              <c:layout>
                <c:manualLayout>
                  <c:x val="-5.886681383370152E-3"/>
                  <c:y val="-0.1017443132108487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9F-4CE6-8031-FF2F8532A909}"/>
                </c:ext>
              </c:extLst>
            </c:dLbl>
            <c:dLbl>
              <c:idx val="1"/>
              <c:layout>
                <c:manualLayout>
                  <c:x val="-5.3960622656508578E-17"/>
                  <c:y val="-0.115742927967337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9F-4CE6-8031-FF2F8532A909}"/>
                </c:ext>
              </c:extLst>
            </c:dLbl>
            <c:dLbl>
              <c:idx val="2"/>
              <c:layout>
                <c:manualLayout>
                  <c:x val="2.9433406916850625E-3"/>
                  <c:y val="-0.148815616797900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9F-4CE6-8031-FF2F8532A909}"/>
                </c:ext>
              </c:extLst>
            </c:dLbl>
            <c:dLbl>
              <c:idx val="3"/>
              <c:layout>
                <c:manualLayout>
                  <c:x val="-5.8866813833701251E-3"/>
                  <c:y val="-0.4107370953630796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9F-4CE6-8031-FF2F8532A909}"/>
                </c:ext>
              </c:extLst>
            </c:dLbl>
            <c:dLbl>
              <c:idx val="4"/>
              <c:layout>
                <c:manualLayout>
                  <c:x val="0"/>
                  <c:y val="-0.3238706620005832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9F-4CE6-8031-FF2F8532A9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'2019-2024'!$C$27:$G$27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'2019-2024'!$C$29:$G$29</c:f>
              <c:numCache>
                <c:formatCode>_-* #,##0_-;\-* #,##0_-;_-* "-"??_-;_-@_-</c:formatCode>
                <c:ptCount val="5"/>
                <c:pt idx="0">
                  <c:v>1929925.2300000002</c:v>
                </c:pt>
                <c:pt idx="1">
                  <c:v>2461909</c:v>
                </c:pt>
                <c:pt idx="2">
                  <c:v>3366883</c:v>
                </c:pt>
                <c:pt idx="3">
                  <c:v>13496545</c:v>
                </c:pt>
                <c:pt idx="4">
                  <c:v>10019457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9F-4CE6-8031-FF2F8532A909}"/>
            </c:ext>
          </c:extLst>
        </c:ser>
        <c:ser>
          <c:idx val="1"/>
          <c:order val="1"/>
          <c:tx>
            <c:strRef>
              <c:f>'2019-2024'!$A$30</c:f>
              <c:strCache>
                <c:ptCount val="1"/>
                <c:pt idx="0">
                  <c:v>Valore residuo investimenti SIIS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'2019-2024'!$C$27:$G$27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'2019-2024'!$B$30:$E$30</c:f>
            </c:numRef>
          </c:val>
          <c:extLst>
            <c:ext xmlns:c16="http://schemas.microsoft.com/office/drawing/2014/chart" uri="{C3380CC4-5D6E-409C-BE32-E72D297353CC}">
              <c16:uniqueId val="{00000001-879F-4CE6-8031-FF2F8532A90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17259679"/>
        <c:axId val="1417265439"/>
      </c:barChart>
      <c:catAx>
        <c:axId val="141725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7265439"/>
        <c:crosses val="autoZero"/>
        <c:auto val="1"/>
        <c:lblAlgn val="ctr"/>
        <c:lblOffset val="100"/>
        <c:noMultiLvlLbl val="0"/>
      </c:catAx>
      <c:valAx>
        <c:axId val="1417265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725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'2019-2024'!$A$30</c:f>
              <c:strCache>
                <c:ptCount val="1"/>
                <c:pt idx="0">
                  <c:v>Immobilizzazioni nette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'2019-2024'!$C$27:$G$27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'2019-2024'!$C$30:$G$30</c:f>
              <c:numCache>
                <c:formatCode>_-* #,##0_-;\-* #,##0_-;_-* "-"??_-;_-@_-</c:formatCode>
                <c:ptCount val="5"/>
                <c:pt idx="0">
                  <c:v>9152276</c:v>
                </c:pt>
                <c:pt idx="1">
                  <c:v>13333134</c:v>
                </c:pt>
                <c:pt idx="2">
                  <c:v>18533256</c:v>
                </c:pt>
                <c:pt idx="3">
                  <c:v>28733688</c:v>
                </c:pt>
                <c:pt idx="4">
                  <c:v>36836578.229999997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3-47FB-BE98-AAE29E8875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0926095"/>
        <c:axId val="1080928495"/>
      </c:barChart>
      <c:catAx>
        <c:axId val="108092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0928495"/>
        <c:crosses val="autoZero"/>
        <c:auto val="1"/>
        <c:lblAlgn val="ctr"/>
        <c:lblOffset val="100"/>
        <c:noMultiLvlLbl val="0"/>
      </c:catAx>
      <c:valAx>
        <c:axId val="10809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0926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'2019-2024'!$A$28</c:f>
              <c:strCache>
                <c:ptCount val="1"/>
                <c:pt idx="0">
                  <c:v>Indebitamento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F1-48C5-AA66-A75687DBECE9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4F1-48C5-AA66-A75687DBECE9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F1-48C5-AA66-A75687DBECE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4F1-48C5-AA66-A75687DBECE9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F1-48C5-AA66-A75687DBEC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'2019-2024'!$C$27:$G$27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'2019-2024'!$C$28:$G$28</c:f>
              <c:numCache>
                <c:formatCode>_-* #,##0_-;\-* #,##0_-;_-* "-"??_-;_-@_-</c:formatCode>
                <c:ptCount val="5"/>
                <c:pt idx="0">
                  <c:v>5497264</c:v>
                </c:pt>
                <c:pt idx="1">
                  <c:v>7514981</c:v>
                </c:pt>
                <c:pt idx="2">
                  <c:v>6923669</c:v>
                </c:pt>
                <c:pt idx="3">
                  <c:v>12816186.98</c:v>
                </c:pt>
                <c:pt idx="4">
                  <c:v>10414545.800000001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F1-48C5-AA66-A75687DBEC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0926095"/>
        <c:axId val="1080928495"/>
      </c:barChart>
      <c:catAx>
        <c:axId val="108092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0928495"/>
        <c:crosses val="autoZero"/>
        <c:auto val="1"/>
        <c:lblAlgn val="ctr"/>
        <c:lblOffset val="100"/>
        <c:noMultiLvlLbl val="0"/>
      </c:catAx>
      <c:valAx>
        <c:axId val="10809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0926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'2019-2024'!$A$50</c:f>
              <c:strCache>
                <c:ptCount val="1"/>
                <c:pt idx="0">
                  <c:v>Patrimonio Netto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E8-43D4-9500-64646D012B9A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E8-43D4-9500-64646D012B9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E8-43D4-9500-64646D012B9A}"/>
              </c:ext>
            </c:extLst>
          </c:dPt>
          <c:dPt>
            <c:idx val="3"/>
            <c:invertIfNegative val="0"/>
            <c:bubble3D val="0"/>
            <c:spPr>
              <a:solidFill>
                <a:srgbClr val="DA2A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E8-43D4-9500-64646D012B9A}"/>
              </c:ext>
            </c:extLst>
          </c:dPt>
          <c:dPt>
            <c:idx val="4"/>
            <c:invertIfNegative val="0"/>
            <c:bubble3D val="0"/>
            <c:spPr>
              <a:solidFill>
                <a:srgbClr val="DA2A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E8-43D4-9500-64646D012B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'2019-2024'!$C$49:$G$49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'2019-2024'!$C$50:$G$50</c:f>
              <c:numCache>
                <c:formatCode>_-* #,##0_-;\-* #,##0_-;_-* "-"??_-;_-@_-</c:formatCode>
                <c:ptCount val="5"/>
                <c:pt idx="0">
                  <c:v>4324349</c:v>
                </c:pt>
                <c:pt idx="1">
                  <c:v>4007289</c:v>
                </c:pt>
                <c:pt idx="2">
                  <c:v>5062465</c:v>
                </c:pt>
                <c:pt idx="3">
                  <c:v>6904344.7699999856</c:v>
                </c:pt>
                <c:pt idx="4">
                  <c:v>8927290.6800000034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E8-43D4-9500-64646D012B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7263039"/>
        <c:axId val="1417266879"/>
      </c:barChart>
      <c:catAx>
        <c:axId val="1417263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7266879"/>
        <c:crosses val="autoZero"/>
        <c:auto val="1"/>
        <c:lblAlgn val="ctr"/>
        <c:lblOffset val="100"/>
        <c:noMultiLvlLbl val="0"/>
      </c:catAx>
      <c:valAx>
        <c:axId val="1417266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7263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Foglio2!$A$65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Foglio2!$B$64:$E$64</c:f>
              <c:strCache>
                <c:ptCount val="4"/>
                <c:pt idx="0">
                  <c:v>DIR</c:v>
                </c:pt>
                <c:pt idx="1">
                  <c:v>Q</c:v>
                </c:pt>
                <c:pt idx="2">
                  <c:v>IMP</c:v>
                </c:pt>
                <c:pt idx="3">
                  <c:v>OPE</c:v>
                </c:pt>
              </c:strCache>
            </c:strRef>
          </c:cat>
          <c:val>
            <c:numRef>
              <c:f>Foglio2!$B$65:$E$65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86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9-4702-A027-87E451F3709A}"/>
            </c:ext>
          </c:extLst>
        </c:ser>
        <c:ser>
          <c:idx val="1"/>
          <c:order val="1"/>
          <c:tx>
            <c:strRef>
              <c:f>Foglio2!$A$66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Foglio2!$B$64:$E$64</c:f>
              <c:strCache>
                <c:ptCount val="4"/>
                <c:pt idx="0">
                  <c:v>DIR</c:v>
                </c:pt>
                <c:pt idx="1">
                  <c:v>Q</c:v>
                </c:pt>
                <c:pt idx="2">
                  <c:v>IMP</c:v>
                </c:pt>
                <c:pt idx="3">
                  <c:v>OPE</c:v>
                </c:pt>
              </c:strCache>
            </c:strRef>
          </c:cat>
          <c:val>
            <c:numRef>
              <c:f>Foglio2!$B$66:$E$66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19-4702-A027-87E451F370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9885168"/>
        <c:axId val="369881808"/>
      </c:barChart>
      <c:lineChart>
        <c:grouping val="standard"/>
        <c:varyColors val="0"/>
        <c:ser>
          <c:idx val="2"/>
          <c:order val="2"/>
          <c:tx>
            <c:strRef>
              <c:f>Foglio2!$A$67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Foglio2!$B$64:$E$64</c:f>
              <c:strCache>
                <c:ptCount val="4"/>
                <c:pt idx="0">
                  <c:v>DIR</c:v>
                </c:pt>
                <c:pt idx="1">
                  <c:v>Q</c:v>
                </c:pt>
                <c:pt idx="2">
                  <c:v>IMP</c:v>
                </c:pt>
                <c:pt idx="3">
                  <c:v>OPE</c:v>
                </c:pt>
              </c:strCache>
            </c:strRef>
          </c:cat>
          <c:val>
            <c:numRef>
              <c:f>Foglio2!$B$67:$E$67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109</c:v>
                </c:pt>
                <c:pt idx="3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19-4702-A027-87E451F370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9885168"/>
        <c:axId val="369881808"/>
      </c:lineChart>
      <c:catAx>
        <c:axId val="36988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9881808"/>
        <c:crosses val="autoZero"/>
        <c:auto val="1"/>
        <c:lblAlgn val="ctr"/>
        <c:lblOffset val="100"/>
        <c:noMultiLvlLbl val="0"/>
      </c:catAx>
      <c:valAx>
        <c:axId val="36988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988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'Conto economico'!$A$15:$A$19</cx:f>
        <cx:lvl ptCount="5">
          <cx:pt idx="0">Valore
 della produzione</cx:pt>
          <cx:pt idx="1">Costi 
della produzione</cx:pt>
          <cx:pt idx="2">Proventi ed 
oneri finanziari</cx:pt>
          <cx:pt idx="3">Imposte sul 
reddito di esercizio</cx:pt>
          <cx:pt idx="4">Risultato 
di esercizio</cx:pt>
        </cx:lvl>
      </cx:strDim>
      <cx:numDim type="val">
        <cx:f>'Conto economico'!$B$15:$B$19</cx:f>
        <cx:lvl ptCount="5" formatCode="#.##0;\-#.##0;\ \-">
          <cx:pt idx="0">36741792</cx:pt>
          <cx:pt idx="1">-30317576</cx:pt>
          <cx:pt idx="2">-965037</cx:pt>
          <cx:pt idx="3">-1953162</cx:pt>
          <cx:pt idx="4">-3614697</cx:pt>
        </cx:lvl>
      </cx:numDim>
    </cx:data>
  </cx:chartData>
  <cx:chart>
    <cx:plotArea>
      <cx:plotAreaRegion>
        <cx:series layoutId="waterfall" uniqueId="{76A32D1F-D7A4-4668-895B-C0961107F380}">
          <cx:dataPt idx="4">
            <cx:spPr>
              <a:solidFill>
                <a:srgbClr val="92D050"/>
              </a:solidFill>
            </cx:spPr>
          </cx:dataPt>
          <cx:dataLabels pos="outEnd">
            <cx:visibility seriesName="0" categoryName="0" value="1"/>
            <cx:dataLabelHidden idx="4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'Stato patrimoniale'!$A$16:$A$24</cx:f>
        <cx:lvl ptCount="9">
          <cx:pt idx="0">Immobilizzazioni</cx:pt>
          <cx:pt idx="1">Attivo
 Circolante</cx:pt>
          <cx:pt idx="2">Ratei e
 risconti</cx:pt>
          <cx:pt idx="3">Patrimonio netto 
(senza risultato d'es.)</cx:pt>
          <cx:pt idx="4">Fondi per 
rischi ed oneri</cx:pt>
          <cx:pt idx="5">TFR</cx:pt>
          <cx:pt idx="6">Debiti </cx:pt>
          <cx:pt idx="7">Ratei e risconti</cx:pt>
          <cx:pt idx="8">Risultato 
di esercizio </cx:pt>
        </cx:lvl>
      </cx:strDim>
      <cx:numDim type="val">
        <cx:f>'Stato patrimoniale'!$B$16:$B$24</cx:f>
        <cx:lvl ptCount="9" formatCode="#.##0;\-#.##0;\ \-">
          <cx:pt idx="0">28747215</cx:pt>
          <cx:pt idx="1">39587765</cx:pt>
          <cx:pt idx="2">229522</cx:pt>
          <cx:pt idx="3">-4911701</cx:pt>
          <cx:pt idx="4">-728351</cx:pt>
          <cx:pt idx="5">-1691278</cx:pt>
          <cx:pt idx="6">-31803918</cx:pt>
          <cx:pt idx="7">-27436610</cx:pt>
          <cx:pt idx="8">-1992644</cx:pt>
        </cx:lvl>
      </cx:numDim>
    </cx:data>
  </cx:chartData>
  <cx:chart>
    <cx:plotArea>
      <cx:plotAreaRegion>
        <cx:series layoutId="waterfall" uniqueId="{D4A41807-0CCC-4012-974B-9F5233478C53}">
          <cx:dataPt idx="8">
            <cx:spPr>
              <a:solidFill>
                <a:srgbClr val="00B050"/>
              </a:solidFill>
            </cx:spPr>
          </cx:dataPt>
          <cx:dataLabels pos="outEnd">
            <cx:visibility seriesName="0" categoryName="0" value="1"/>
            <cx:dataLabelHidden idx="8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'Cash Flow'!$A$36:$A$41</cx:f>
        <cx:lvl ptCount="6">
          <cx:pt idx="0">Disponibilità
 liquide iniziali</cx:pt>
          <cx:pt idx="1">Autofinanziamento </cx:pt>
          <cx:pt idx="2">Variazione CCN</cx:pt>
          <cx:pt idx="3">Attività di
 investimento </cx:pt>
          <cx:pt idx="4">Attività di 
finanziamento </cx:pt>
          <cx:pt idx="5">Disponibilità 
liquide finali </cx:pt>
        </cx:lvl>
      </cx:strDim>
      <cx:numDim type="val">
        <cx:f>'Cash Flow'!$B$36:$B$41</cx:f>
        <cx:lvl ptCount="6" formatCode="#.##0;\-#.##0;\ \-">
          <cx:pt idx="0">3562028</cx:pt>
          <cx:pt idx="1">5194173</cx:pt>
          <cx:pt idx="2">8152677</cx:pt>
          <cx:pt idx="3">-9957294</cx:pt>
          <cx:pt idx="4">-3962979</cx:pt>
          <cx:pt idx="5">-2988605</cx:pt>
        </cx:lvl>
      </cx:numDim>
    </cx:data>
  </cx:chartData>
  <cx:chart>
    <cx:plotArea>
      <cx:plotAreaRegion>
        <cx:series layoutId="waterfall" uniqueId="{3F5536F9-960F-4ABF-B999-A8568F9EDAB6}">
          <cx:dataLabels pos="outEnd">
            <cx:visibility seriesName="0" categoryName="0" value="1"/>
            <cx:dataLabelHidden idx="5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683ED-F9D6-4DB3-AF66-1511447ABE87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23BB-1FE9-46DF-9894-B813D68797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95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23BB-1FE9-46DF-9894-B813D687974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73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23BB-1FE9-46DF-9894-B813D687974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8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23BB-1FE9-46DF-9894-B813D687974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29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B23BB-1FE9-46DF-9894-B813D687974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99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99A29-EC31-3729-BEFF-074B92A69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A435BA5-A19C-30F5-BF54-3D107EE35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DF39AD-8D54-FF80-B8C6-D5F20E3B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66214F-090A-3B0D-478B-DF5E582C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3EC87C-F242-B7F5-CD35-8D2D64B0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2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93530-14CC-D961-F8CD-6C9DAA1F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3F8F36E-2CDE-E570-6822-92DF39964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D0429D-E57F-660A-300C-371AF221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4AC66B-377B-6AE0-712B-FCE39036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6666AF-6E3F-5A86-B5A5-14F8C9E2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48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15F1F6-0177-1B9D-C8A4-3E4C38ED9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E7178B-271B-60E5-57BA-82E3D0B3D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197152-58FC-DEDC-13AF-4BA23B7C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AB855B-091A-3F57-2145-868B84A8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C9EE18-853C-E572-4DC0-163DD1E7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99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B68B3-C418-DCD3-B0BD-62A3C12C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C8E0D1-613C-7483-7000-229CF59DE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E76B9D-5027-CB2A-B054-8321132E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5A3D00-6FC9-237C-F7FD-20B8D410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01384A-4C6B-5CBD-9DF3-0961150F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32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6CEEF-FA75-3571-099B-DAEA7116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D2C021-6238-1F2A-AF73-736BD8566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3E7527-953D-364F-48D1-A8E70EF0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7CF528-2049-DD9E-11B9-C1A77423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BD7DAC-038B-CB24-A288-1CE59848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07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3AF61-8A0E-0D96-514E-690981131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C9F36B-4DB6-FAD6-662D-756AC59AE0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0C6F8C-48C5-8012-1353-A32D8A661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968E58-6A8C-05F8-78DB-7A6D15D2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5B8D05-1385-D7CB-03BF-B7824A00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3C17D8-0011-548C-4E2C-A89CF74E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79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2DF18-FAB7-B84A-B826-C5B040E26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440ADB-1AC5-7422-6F1A-3AEB0FF94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D958424-07AB-46E5-B8E5-81295E2B5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E1F41-1870-A2F5-8738-63E3068D7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C992FC-A03C-67C9-1F35-46AA19226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F29BAFF-BED2-56ED-3287-6FFFE6C1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CE31A4F-EE16-28E9-F890-33DA7AB1D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6310C16-46C6-2067-1BAA-1ADBDFF0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37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45854-7454-074F-5024-6DD4A0CE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0A3122-9868-6692-E517-31C97333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6E7F04-4D49-4012-5ABE-A0D30FD2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56AC4A-49FB-775D-AAED-13831098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4F5206-8388-CF68-BA40-3BED7C64A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FFFC960-5730-29E9-4D65-8201CC8E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5CB95F6-D43A-5B1B-8007-C65AFA87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39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C1980-DA26-4F12-7D30-1D53DED8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83730B-67A0-96FA-931B-AE3B14EC1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1C924-A406-5C7E-EC72-BBEF7F827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F5E858-98E9-EFC5-5532-F2E0A32FB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F067EE-93C0-C943-047B-7272E7FD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516E47-7B56-7423-1C5D-ED057B156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29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B57084-4DAD-878F-AFFF-1B7CBF5C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78288D8-C104-47F1-60C0-CA3FE5D4D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C024C3-52C4-5F4D-1770-1A5E58CFF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2E1A85-D484-C18F-EC10-1D84F159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965864-9056-87C3-E3B5-91A92024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8E8B4C-C449-C4DF-EAE9-DEA484CC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62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882DA9-5812-6D5B-0C67-70603419A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2EB8E7-C1B8-98F3-62B2-7ED5D596D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316D66-4C67-4692-EBE0-1F4F7425A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CA2BA-CA2C-4A72-87F4-FEAC9F01235E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4696AF-C42B-2E0E-D9C6-50ACFD0EE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0A024C-BFC6-BA0C-FB48-4C87318EE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C23443-38C6-449F-B1FB-34CE2CAF1A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51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14/relationships/chartEx" Target="../charts/chartEx3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image" Target="../media/image1.jpg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11" Type="http://schemas.openxmlformats.org/officeDocument/2006/relationships/chart" Target="../charts/chart12.xml"/><Relationship Id="rId5" Type="http://schemas.openxmlformats.org/officeDocument/2006/relationships/image" Target="../media/image5.svg"/><Relationship Id="rId10" Type="http://schemas.openxmlformats.org/officeDocument/2006/relationships/image" Target="../media/image15.emf"/><Relationship Id="rId4" Type="http://schemas.openxmlformats.org/officeDocument/2006/relationships/image" Target="../media/image4.png"/><Relationship Id="rId9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14/relationships/chartEx" Target="../charts/chartEx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microsoft.com/office/2014/relationships/chartEx" Target="../charts/chartEx2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 2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C89FAA72-446E-1DE1-0E13-50F52915B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46" y="413302"/>
            <a:ext cx="10722482" cy="6031396"/>
          </a:xfrm>
          <a:prstGeom prst="rect">
            <a:avLst/>
          </a:prstGeom>
        </p:spPr>
      </p:pic>
      <p:pic>
        <p:nvPicPr>
          <p:cNvPr id="11" name="Elemento grafico 10">
            <a:extLst>
              <a:ext uri="{FF2B5EF4-FFF2-40B4-BE49-F238E27FC236}">
                <a16:creationId xmlns:a16="http://schemas.microsoft.com/office/drawing/2014/main" id="{620CE7D0-2470-8DCD-4FE2-3EC0DC713E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086" y="624115"/>
            <a:ext cx="10334283" cy="5580201"/>
          </a:xfrm>
          <a:prstGeom prst="rect">
            <a:avLst/>
          </a:prstGeom>
        </p:spPr>
      </p:pic>
      <p:pic>
        <p:nvPicPr>
          <p:cNvPr id="22" name="Elemento grafico 21">
            <a:extLst>
              <a:ext uri="{FF2B5EF4-FFF2-40B4-BE49-F238E27FC236}">
                <a16:creationId xmlns:a16="http://schemas.microsoft.com/office/drawing/2014/main" id="{D8E3C6A9-555B-DDE0-19E9-5A77832AB5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13751" y="1091379"/>
            <a:ext cx="4943475" cy="2219325"/>
          </a:xfrm>
          <a:prstGeom prst="rect">
            <a:avLst/>
          </a:prstGeom>
        </p:spPr>
      </p:pic>
      <p:pic>
        <p:nvPicPr>
          <p:cNvPr id="24" name="Elemento grafico 23">
            <a:extLst>
              <a:ext uri="{FF2B5EF4-FFF2-40B4-BE49-F238E27FC236}">
                <a16:creationId xmlns:a16="http://schemas.microsoft.com/office/drawing/2014/main" id="{6C710C7D-C848-9360-EFC0-8596D00189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86162" y="3758608"/>
            <a:ext cx="5019675" cy="1247775"/>
          </a:xfrm>
          <a:prstGeom prst="rect">
            <a:avLst/>
          </a:prstGeom>
        </p:spPr>
      </p:pic>
      <p:pic>
        <p:nvPicPr>
          <p:cNvPr id="26" name="Elemento grafico 25">
            <a:extLst>
              <a:ext uri="{FF2B5EF4-FFF2-40B4-BE49-F238E27FC236}">
                <a16:creationId xmlns:a16="http://schemas.microsoft.com/office/drawing/2014/main" id="{17B77DFF-892F-8D90-524A-EE54FEA4E3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05837" y="5777506"/>
            <a:ext cx="2619375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78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1236F-032B-4468-CDC8-D0B87D977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2EEAB144-A055-777F-1551-5FC2EAFF0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940131FD-7C16-7B80-7A80-7AE9F8E6D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9F19AD71-E420-D1E0-5C2B-330A8F7B20C0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60880258-5EAE-8055-EAE5-BE42A898F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28537"/>
              </p:ext>
            </p:extLst>
          </p:nvPr>
        </p:nvGraphicFramePr>
        <p:xfrm>
          <a:off x="865250" y="1312752"/>
          <a:ext cx="4694033" cy="4861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0825">
                  <a:extLst>
                    <a:ext uri="{9D8B030D-6E8A-4147-A177-3AD203B41FA5}">
                      <a16:colId xmlns:a16="http://schemas.microsoft.com/office/drawing/2014/main" val="641991949"/>
                    </a:ext>
                  </a:extLst>
                </a:gridCol>
                <a:gridCol w="691394">
                  <a:extLst>
                    <a:ext uri="{9D8B030D-6E8A-4147-A177-3AD203B41FA5}">
                      <a16:colId xmlns:a16="http://schemas.microsoft.com/office/drawing/2014/main" val="899785934"/>
                    </a:ext>
                  </a:extLst>
                </a:gridCol>
                <a:gridCol w="645907">
                  <a:extLst>
                    <a:ext uri="{9D8B030D-6E8A-4147-A177-3AD203B41FA5}">
                      <a16:colId xmlns:a16="http://schemas.microsoft.com/office/drawing/2014/main" val="2069284430"/>
                    </a:ext>
                  </a:extLst>
                </a:gridCol>
                <a:gridCol w="645907">
                  <a:extLst>
                    <a:ext uri="{9D8B030D-6E8A-4147-A177-3AD203B41FA5}">
                      <a16:colId xmlns:a16="http://schemas.microsoft.com/office/drawing/2014/main" val="170876839"/>
                    </a:ext>
                  </a:extLst>
                </a:gridCol>
              </a:tblGrid>
              <a:tr h="167381">
                <a:tc>
                  <a:txBody>
                    <a:bodyPr/>
                    <a:lstStyle/>
                    <a:p>
                      <a:pPr algn="ctr" fontAlgn="b"/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Delta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06716"/>
                  </a:ext>
                </a:extLst>
              </a:tr>
              <a:tr h="1673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FLUSSO DI CASSA GENERATO DALLA GESTIONE CORRENTE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013685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AUTOFINANZIAMENTO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3927803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Risultato di periodo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3.614.697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1.992.644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1.622.053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529119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Ammortamenti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1.636.177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1.527.894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108.283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41346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Incremento/(Decremento) fondi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-56.701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602.688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-659.389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370397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Totale autofinanziamento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5.194.173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4.123.226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1.070.947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66885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VARIAZIONE DEL CAPITALE CIRCOLANTE NETTO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6865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Decremento/(Incremento) delle rimanenze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20.135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490443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Decremento/(Incremento) dei crediti commerciali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-4.593.499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1.468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-4.594.967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961832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Decrem./(Increm.) delle attività diverse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3.786.146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-6.638.195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10.424.341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853521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Incremento/(Decremento) debiti commerciali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6.355.232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-3.127.484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9.482.716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573563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 err="1">
                          <a:effectLst/>
                          <a:latin typeface="+mn-lt"/>
                        </a:rPr>
                        <a:t>Increm</a:t>
                      </a:r>
                      <a:r>
                        <a:rPr lang="it-IT" sz="900" u="none" strike="noStrike" dirty="0">
                          <a:effectLst/>
                          <a:latin typeface="+mn-lt"/>
                        </a:rPr>
                        <a:t>./(</a:t>
                      </a:r>
                      <a:r>
                        <a:rPr lang="it-IT" sz="900" u="none" strike="noStrike" dirty="0" err="1">
                          <a:effectLst/>
                          <a:latin typeface="+mn-lt"/>
                        </a:rPr>
                        <a:t>Decrem</a:t>
                      </a:r>
                      <a:r>
                        <a:rPr lang="it-IT" sz="900" u="none" strike="noStrike" dirty="0">
                          <a:effectLst/>
                          <a:latin typeface="+mn-lt"/>
                        </a:rPr>
                        <a:t>.) delle passività diverse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2.585.145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12.486.265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-9.901.120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3477870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Totale variazione del CCN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8.152.677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2.742.189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5.410.488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1399"/>
                  </a:ext>
                </a:extLst>
              </a:tr>
              <a:tr h="17428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A) TOT. FLUSSO DI CASSA GEN. DA GEST.CORR.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13.346.850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strike="noStrike" dirty="0">
                          <a:effectLst/>
                          <a:latin typeface="+mn-lt"/>
                        </a:rPr>
                        <a:t>6.865.415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6.481.435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018775"/>
                  </a:ext>
                </a:extLst>
              </a:tr>
              <a:tr h="1673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FLUSSO DI CASSA DA (PER) ATTIVITA' DI INVESTIMENTO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045460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immobilizzazioni immateriali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9.217.754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9.955.684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-737.930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885074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immobilizioni materiali 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507.786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1.772.642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-1.264.856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280435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immobilizioni finanziarie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231.754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673.672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-441.918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407580"/>
                  </a:ext>
                </a:extLst>
              </a:tr>
              <a:tr h="17718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B) TOT. FLUSSO DI CASSA DA (PER) ATTIVITA' INV.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9.957.294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12.401.998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-2.444.704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735672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n-lt"/>
                        </a:rPr>
                        <a:t>C) FREE CASH FLOW (A-B)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3.389.556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-5.536.583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8.926.139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601608"/>
                  </a:ext>
                </a:extLst>
              </a:tr>
              <a:tr h="1673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FLUSSO DI CASSA DA (PER) ATTIVITA' DI FINANZIAMENTO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860963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finanziamenti  m/l termine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-2.910.607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-1.494.565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-1.416.042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807158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finanziamenti  b/termine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539.381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7.353.571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-6.814.190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882539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  <a:latin typeface="+mn-lt"/>
                        </a:rPr>
                        <a:t>Increm./(Decrem.) di patrimonio netto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-1.591.753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-150.762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-1.440.991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548522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D) TOT. FLUSSO DI CASSA DA (PER) ATT. DI FIN.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-3.962.979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5.708.244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-9.671.223</a:t>
                      </a:r>
                    </a:p>
                  </a:txBody>
                  <a:tcPr marL="9525" marR="9525" marT="9525" marB="0" anchor="b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296237"/>
                  </a:ext>
                </a:extLst>
              </a:tr>
              <a:tr h="15831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TOTALE FLUSSO DI CASSA GEN. NEL PER. (C+D)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-573.423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171.661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-745.084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27473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DISPONIBILITA' LIQUIDE INIZIALI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3.562.028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  <a:latin typeface="+mn-lt"/>
                        </a:rPr>
                        <a:t>3.390.367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171.661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525254"/>
                  </a:ext>
                </a:extLst>
              </a:tr>
              <a:tr h="167381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DISPONIBILITA' LIQUIDE FINALI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900" b="1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2.988.605</a:t>
                      </a:r>
                    </a:p>
                  </a:txBody>
                  <a:tcPr marL="9525" marR="9525" marT="952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3.562.028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105" marR="7105" marT="7105" marB="0" anchor="b">
                    <a:solidFill>
                      <a:srgbClr val="0B76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-573.423</a:t>
                      </a:r>
                    </a:p>
                  </a:txBody>
                  <a:tcPr marL="9525" marR="9525" marT="9525" marB="0" anchor="b">
                    <a:solidFill>
                      <a:srgbClr val="0B76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280957"/>
                  </a:ext>
                </a:extLst>
              </a:tr>
            </a:tbl>
          </a:graphicData>
        </a:graphic>
      </p:graphicFrame>
      <p:sp>
        <p:nvSpPr>
          <p:cNvPr id="5" name="object 3">
            <a:extLst>
              <a:ext uri="{FF2B5EF4-FFF2-40B4-BE49-F238E27FC236}">
                <a16:creationId xmlns:a16="http://schemas.microsoft.com/office/drawing/2014/main" id="{B0915813-3B90-4A24-388A-4F5DC2CF4EE7}"/>
              </a:ext>
            </a:extLst>
          </p:cNvPr>
          <p:cNvSpPr txBox="1"/>
          <p:nvPr/>
        </p:nvSpPr>
        <p:spPr>
          <a:xfrm>
            <a:off x="6314547" y="1205607"/>
            <a:ext cx="507854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FF6600"/>
                </a:solidFill>
                <a:latin typeface="Optima Bold" pitchFamily="2" charset="0"/>
              </a:rPr>
              <a:t>Cash </a:t>
            </a:r>
            <a:r>
              <a:rPr lang="it-IT" sz="4400" dirty="0">
                <a:solidFill>
                  <a:srgbClr val="156082"/>
                </a:solidFill>
                <a:latin typeface="Optima Bold" pitchFamily="2" charset="0"/>
              </a:rPr>
              <a:t>Flow</a:t>
            </a:r>
            <a:endParaRPr lang="it-IT" sz="4400" dirty="0">
              <a:solidFill>
                <a:srgbClr val="92D050"/>
              </a:solidFill>
              <a:latin typeface="Tahoma"/>
              <a:cs typeface="Tahoma"/>
            </a:endParaRP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6D2D07A5-24B9-F67C-FB88-530ED9CF319A}"/>
              </a:ext>
            </a:extLst>
          </p:cNvPr>
          <p:cNvSpPr txBox="1"/>
          <p:nvPr/>
        </p:nvSpPr>
        <p:spPr>
          <a:xfrm>
            <a:off x="3660728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Grafico 9">
                <a:extLst>
                  <a:ext uri="{FF2B5EF4-FFF2-40B4-BE49-F238E27FC236}">
                    <a16:creationId xmlns:a16="http://schemas.microsoft.com/office/drawing/2014/main" id="{60879FE3-94B8-F39C-8C2C-C50B648FE28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59677193"/>
                  </p:ext>
                </p:extLst>
              </p:nvPr>
            </p:nvGraphicFramePr>
            <p:xfrm>
              <a:off x="5930020" y="2077493"/>
              <a:ext cx="5685575" cy="35749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10" name="Grafico 9">
                <a:extLst>
                  <a:ext uri="{FF2B5EF4-FFF2-40B4-BE49-F238E27FC236}">
                    <a16:creationId xmlns:a16="http://schemas.microsoft.com/office/drawing/2014/main" id="{60879FE3-94B8-F39C-8C2C-C50B648FE2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30020" y="2077493"/>
                <a:ext cx="5685575" cy="35749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544E95D-472A-9808-3629-7A32599AEC3F}"/>
              </a:ext>
            </a:extLst>
          </p:cNvPr>
          <p:cNvSpPr txBox="1"/>
          <p:nvPr/>
        </p:nvSpPr>
        <p:spPr>
          <a:xfrm>
            <a:off x="10789180" y="4586597"/>
            <a:ext cx="6815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b="1" dirty="0">
                <a:solidFill>
                  <a:srgbClr val="FFFFFF"/>
                </a:solidFill>
                <a:latin typeface="Aptos" panose="02110004020202020204"/>
                <a:cs typeface="Calibri" panose="020F0502020204030204" pitchFamily="34" charset="0"/>
              </a:rPr>
              <a:t>2.988.605</a:t>
            </a:r>
          </a:p>
        </p:txBody>
      </p:sp>
    </p:spTree>
    <p:extLst>
      <p:ext uri="{BB962C8B-B14F-4D97-AF65-F5344CB8AC3E}">
        <p14:creationId xmlns:p14="http://schemas.microsoft.com/office/powerpoint/2010/main" val="361654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B4BC0-7674-F26D-1394-BD3C97376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0FB7E1D1-D463-7A25-89A8-41503AC1F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54E714B2-98EB-D3A6-3018-3BC32DFB3E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BF301ADA-7F9C-96D7-716C-B5FEF3881A30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Dipendenti per Qualifica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4F8BEB87-7C77-9722-C28D-33662C7D92CE}"/>
              </a:ext>
            </a:extLst>
          </p:cNvPr>
          <p:cNvSpPr txBox="1"/>
          <p:nvPr/>
        </p:nvSpPr>
        <p:spPr>
          <a:xfrm>
            <a:off x="3660728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ORGANICO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188D67D6-2A9A-72A8-2C59-823C61BAE6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936701"/>
              </p:ext>
            </p:extLst>
          </p:nvPr>
        </p:nvGraphicFramePr>
        <p:xfrm>
          <a:off x="921140" y="3785201"/>
          <a:ext cx="5006120" cy="2095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EBFB549F-8070-7B93-4892-D066B0390B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128019"/>
              </p:ext>
            </p:extLst>
          </p:nvPr>
        </p:nvGraphicFramePr>
        <p:xfrm>
          <a:off x="6583987" y="3784664"/>
          <a:ext cx="4957218" cy="203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7A38091-F6A0-5180-97F4-01BA8D950C08}"/>
              </a:ext>
            </a:extLst>
          </p:cNvPr>
          <p:cNvSpPr txBox="1"/>
          <p:nvPr/>
        </p:nvSpPr>
        <p:spPr>
          <a:xfrm>
            <a:off x="2547449" y="1073728"/>
            <a:ext cx="1495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Numero Dipendenti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C003AA-7DD6-8FB9-4FEC-A7CBE14F1D19}"/>
              </a:ext>
            </a:extLst>
          </p:cNvPr>
          <p:cNvSpPr txBox="1"/>
          <p:nvPr/>
        </p:nvSpPr>
        <p:spPr>
          <a:xfrm>
            <a:off x="2404975" y="3529009"/>
            <a:ext cx="1780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Dipendenti per qualifica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B152DEA-3613-86EE-D655-3B4CD1EB6583}"/>
              </a:ext>
            </a:extLst>
          </p:cNvPr>
          <p:cNvSpPr txBox="1"/>
          <p:nvPr/>
        </p:nvSpPr>
        <p:spPr>
          <a:xfrm>
            <a:off x="8338167" y="3454584"/>
            <a:ext cx="1448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Dipendenti per età </a:t>
            </a:r>
          </a:p>
        </p:txBody>
      </p:sp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8AED2439-9E56-2F72-6C72-495C9A12B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808349"/>
              </p:ext>
            </p:extLst>
          </p:nvPr>
        </p:nvGraphicFramePr>
        <p:xfrm>
          <a:off x="6583987" y="1263335"/>
          <a:ext cx="4957218" cy="228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24DF050-829A-1A26-3168-10881DFB17C2}"/>
              </a:ext>
            </a:extLst>
          </p:cNvPr>
          <p:cNvSpPr txBox="1"/>
          <p:nvPr/>
        </p:nvSpPr>
        <p:spPr>
          <a:xfrm>
            <a:off x="8185031" y="1124446"/>
            <a:ext cx="1596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Dipendenti per sesso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55B2E0B0-B44D-5E2D-B8C8-AE829E22F9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15497" y="5817449"/>
            <a:ext cx="3676650" cy="636683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0558A747-F37B-FD10-4E6E-B71382665E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91111" y="5817449"/>
            <a:ext cx="3676650" cy="636683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D55EDF1-7A49-C627-D406-8FD53B2F0342}"/>
              </a:ext>
            </a:extLst>
          </p:cNvPr>
          <p:cNvSpPr txBox="1"/>
          <p:nvPr/>
        </p:nvSpPr>
        <p:spPr>
          <a:xfrm>
            <a:off x="5619376" y="2257765"/>
            <a:ext cx="750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156082"/>
                </a:solidFill>
              </a:rPr>
              <a:t>- 4%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‘24/’23</a:t>
            </a:r>
          </a:p>
        </p:txBody>
      </p:sp>
      <p:graphicFrame>
        <p:nvGraphicFramePr>
          <p:cNvPr id="24" name="Grafico 23">
            <a:extLst>
              <a:ext uri="{FF2B5EF4-FFF2-40B4-BE49-F238E27FC236}">
                <a16:creationId xmlns:a16="http://schemas.microsoft.com/office/drawing/2014/main" id="{F38F377E-66F8-4016-A3A6-D7BCF4D0C4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00659"/>
              </p:ext>
            </p:extLst>
          </p:nvPr>
        </p:nvGraphicFramePr>
        <p:xfrm>
          <a:off x="893139" y="1292371"/>
          <a:ext cx="4714875" cy="2173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175415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36ED93C9-B043-373A-3B71-8F9FF4FBE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46" y="413302"/>
            <a:ext cx="10722482" cy="603139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1418528-0E58-F380-5AB2-63D5A27C5C14}"/>
              </a:ext>
            </a:extLst>
          </p:cNvPr>
          <p:cNvSpPr txBox="1"/>
          <p:nvPr/>
        </p:nvSpPr>
        <p:spPr>
          <a:xfrm>
            <a:off x="3984170" y="4305606"/>
            <a:ext cx="4499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b="1" dirty="0">
                <a:solidFill>
                  <a:schemeClr val="bg1"/>
                </a:solidFill>
                <a:latin typeface="Optima" pitchFamily="2" charset="0"/>
              </a:rPr>
              <a:t>Grazie dell’attenzione</a:t>
            </a:r>
          </a:p>
        </p:txBody>
      </p:sp>
      <p:pic>
        <p:nvPicPr>
          <p:cNvPr id="12" name="Immagine 11" descr="Immagine che contiene Carattere, Elementi grafici, testo, logo&#10;&#10;Descrizione generata automaticamente">
            <a:extLst>
              <a:ext uri="{FF2B5EF4-FFF2-40B4-BE49-F238E27FC236}">
                <a16:creationId xmlns:a16="http://schemas.microsoft.com/office/drawing/2014/main" id="{51098503-F7F7-00D2-EFFE-A895F2312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988" y="1055942"/>
            <a:ext cx="5167794" cy="237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5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E090D396-9013-03A2-B5DB-C49CE1AA0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00A8D08F-F705-7849-7AEA-8870C80690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A50C2DC1-9C0E-E020-A2B3-834B3080B4B7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ABDE2784-4FF7-C09B-8EF9-B4E38F364E8F}"/>
              </a:ext>
            </a:extLst>
          </p:cNvPr>
          <p:cNvSpPr txBox="1"/>
          <p:nvPr/>
        </p:nvSpPr>
        <p:spPr>
          <a:xfrm>
            <a:off x="1953480" y="327886"/>
            <a:ext cx="946526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000" spc="45" dirty="0">
                <a:solidFill>
                  <a:schemeClr val="bg1"/>
                </a:solidFill>
                <a:latin typeface="Tahoma"/>
                <a:cs typeface="Tahoma"/>
              </a:rPr>
              <a:t>IL SERVIZIO IDRICO INTEGRATO</a:t>
            </a:r>
            <a:endParaRPr lang="it-IT" sz="4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89D881-F3EE-DC35-3DDF-E033A68A18AC}"/>
              </a:ext>
            </a:extLst>
          </p:cNvPr>
          <p:cNvSpPr txBox="1"/>
          <p:nvPr/>
        </p:nvSpPr>
        <p:spPr>
          <a:xfrm>
            <a:off x="573695" y="1510994"/>
            <a:ext cx="4320703" cy="4519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800" dirty="0">
                <a:solidFill>
                  <a:schemeClr val="accent4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Partendo da un’attenta analisi delle sorgenti e dei potenziali impatti dei processi operativi su di esse Sistemi Salerno – Servizi Idrici </a:t>
            </a:r>
            <a:r>
              <a:rPr lang="it-IT" sz="1800" b="1" dirty="0">
                <a:solidFill>
                  <a:schemeClr val="accent4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controlla e garantisce la qualità dell’acqua durante il percorso di captazione e distribuzione</a:t>
            </a:r>
            <a:r>
              <a:rPr lang="it-IT" sz="1800" dirty="0">
                <a:solidFill>
                  <a:schemeClr val="accent4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nel rispetto degli standard normativi previsti per gli utilizzi finali. Analogamente, viene </a:t>
            </a:r>
            <a:r>
              <a:rPr lang="it-IT" sz="1800" b="1" dirty="0">
                <a:solidFill>
                  <a:schemeClr val="accent4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trattata la raccolta dei reflui e la depurazione al fine di restituire all’ambiente la risorsa nelle migliori condizioni possibili</a:t>
            </a:r>
            <a:r>
              <a:rPr lang="it-IT" sz="1800" dirty="0">
                <a:solidFill>
                  <a:schemeClr val="accent4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riavviandola al suo ciclo naturale. </a:t>
            </a:r>
            <a:endParaRPr lang="it-IT" sz="1400" dirty="0">
              <a:solidFill>
                <a:schemeClr val="accent4">
                  <a:lumMod val="7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Immagine 9" descr="Immagine che contiene schermata, testo, cerchio, diagramma&#10;&#10;Il contenuto generato dall'IA potrebbe non essere corretto.">
            <a:extLst>
              <a:ext uri="{FF2B5EF4-FFF2-40B4-BE49-F238E27FC236}">
                <a16:creationId xmlns:a16="http://schemas.microsoft.com/office/drawing/2014/main" id="{6CD777C2-4A06-F6FC-3857-7CB50DE6F6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915" y="1271325"/>
            <a:ext cx="6276965" cy="499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7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E5852-3B99-7FED-78C2-E8440BA1B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E4BC9788-3138-2D14-520F-8D72B01A1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70316938-8BD0-4C6D-815A-0586CA99E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663A93F-E943-1544-4E7C-EDB67E754509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38A00665-3585-525F-6382-C725EC0FC5C8}"/>
              </a:ext>
            </a:extLst>
          </p:cNvPr>
          <p:cNvSpPr txBox="1"/>
          <p:nvPr/>
        </p:nvSpPr>
        <p:spPr>
          <a:xfrm>
            <a:off x="2872067" y="213431"/>
            <a:ext cx="710213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Perimetro Impianti </a:t>
            </a:r>
            <a:r>
              <a:rPr lang="it-IT" sz="4400" spc="45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/>
                <a:cs typeface="Tahoma"/>
              </a:rPr>
              <a:t>2024</a:t>
            </a:r>
            <a:endParaRPr lang="it-IT" sz="4800" spc="45" dirty="0">
              <a:solidFill>
                <a:schemeClr val="accent1">
                  <a:lumMod val="20000"/>
                  <a:lumOff val="80000"/>
                </a:schemeClr>
              </a:solidFill>
              <a:latin typeface="Tahoma"/>
              <a:cs typeface="Tahoma"/>
            </a:endParaRP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061F4B5B-F233-881C-6B85-9E33608AF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369253"/>
              </p:ext>
            </p:extLst>
          </p:nvPr>
        </p:nvGraphicFramePr>
        <p:xfrm>
          <a:off x="788152" y="1767235"/>
          <a:ext cx="4167829" cy="40005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02852">
                  <a:extLst>
                    <a:ext uri="{9D8B030D-6E8A-4147-A177-3AD203B41FA5}">
                      <a16:colId xmlns:a16="http://schemas.microsoft.com/office/drawing/2014/main" val="4286893151"/>
                    </a:ext>
                  </a:extLst>
                </a:gridCol>
                <a:gridCol w="660903">
                  <a:extLst>
                    <a:ext uri="{9D8B030D-6E8A-4147-A177-3AD203B41FA5}">
                      <a16:colId xmlns:a16="http://schemas.microsoft.com/office/drawing/2014/main" val="2308237878"/>
                    </a:ext>
                  </a:extLst>
                </a:gridCol>
                <a:gridCol w="804074">
                  <a:extLst>
                    <a:ext uri="{9D8B030D-6E8A-4147-A177-3AD203B41FA5}">
                      <a16:colId xmlns:a16="http://schemas.microsoft.com/office/drawing/2014/main" val="877550743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Divisione Acque potabili - Acquedotto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596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Gruppi sorgentizi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3456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Serbatoi di accumulo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1739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Rete idrica di adduzione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44,538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4387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Rete idrica di distribuzione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373,653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9877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Rete di Allacciamento interrata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277,300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090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Rete di Allacciamento aerea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145,950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448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Impianti di sollevamento per emergenze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321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Impianti di sollevamento continuo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2641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Riduttori di pressione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96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82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Ripartitori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20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888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Camere di manovra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3.284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297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Valvole di intercettazione di linea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3.590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62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Valvole di scarico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422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625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Prese di derivazione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8.974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769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Prese antincendio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680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058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Fontane ornamentali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n.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24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76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Fontanini pubblici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212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24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Volumi acqua immessi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Mc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28.299.501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6362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Clienti attivi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72.696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01972"/>
                  </a:ext>
                </a:extLst>
              </a:tr>
            </a:tbl>
          </a:graphicData>
        </a:graphic>
      </p:graphicFrame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86FF85D7-3022-FF17-39D1-C8653A792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76393"/>
              </p:ext>
            </p:extLst>
          </p:nvPr>
        </p:nvGraphicFramePr>
        <p:xfrm>
          <a:off x="5360510" y="3564802"/>
          <a:ext cx="4465301" cy="20002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279296">
                  <a:extLst>
                    <a:ext uri="{9D8B030D-6E8A-4147-A177-3AD203B41FA5}">
                      <a16:colId xmlns:a16="http://schemas.microsoft.com/office/drawing/2014/main" val="303916490"/>
                    </a:ext>
                  </a:extLst>
                </a:gridCol>
                <a:gridCol w="416459">
                  <a:extLst>
                    <a:ext uri="{9D8B030D-6E8A-4147-A177-3AD203B41FA5}">
                      <a16:colId xmlns:a16="http://schemas.microsoft.com/office/drawing/2014/main" val="562658722"/>
                    </a:ext>
                  </a:extLst>
                </a:gridCol>
                <a:gridCol w="769546">
                  <a:extLst>
                    <a:ext uri="{9D8B030D-6E8A-4147-A177-3AD203B41FA5}">
                      <a16:colId xmlns:a16="http://schemas.microsoft.com/office/drawing/2014/main" val="726659690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Divisione Acque reflue - Fognatura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8406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Rete fognaria comune di Salerno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766,1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508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Rete fognaria collettori comprensoriali intercomunali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Km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86,3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566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Impianti di sollevamento fognario comprensoriali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10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85035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Impianti di sollevamento fognario comune di Salerno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14277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Divisione Acque reflue - Depurazione</a:t>
                      </a:r>
                    </a:p>
                  </a:txBody>
                  <a:tcPr marL="44450" marR="4445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9587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Impianti di depurazione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5142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Potenzialità impianto di depurazione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 err="1">
                          <a:effectLst/>
                        </a:rPr>
                        <a:t>a.e</a:t>
                      </a:r>
                      <a:r>
                        <a:rPr lang="it-IT" sz="1100" dirty="0">
                          <a:effectLst/>
                        </a:rPr>
                        <a:t>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600.000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8364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Comuni serviti da impianti di depurazione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n.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13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294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>
                          <a:effectLst/>
                        </a:rPr>
                        <a:t>Volumi acqua influenti all’impianto di depurazione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Mc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it-IT" sz="1100" dirty="0">
                          <a:effectLst/>
                        </a:rPr>
                        <a:t>42.381.668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40956"/>
                  </a:ext>
                </a:extLst>
              </a:tr>
            </a:tbl>
          </a:graphicData>
        </a:graphic>
      </p:graphicFrame>
      <p:pic>
        <p:nvPicPr>
          <p:cNvPr id="14" name="Immagine 13" descr="Immagine che contiene schermata, testo, cerchio, diagramma&#10;&#10;Il contenuto generato dall'IA potrebbe non essere corretto.">
            <a:extLst>
              <a:ext uri="{FF2B5EF4-FFF2-40B4-BE49-F238E27FC236}">
                <a16:creationId xmlns:a16="http://schemas.microsoft.com/office/drawing/2014/main" id="{A7F471E9-C42A-901E-9251-B5C27A96B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787" y="1165526"/>
            <a:ext cx="3109735" cy="247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7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9B33C-61AC-02E6-9621-C1B7BDA4C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3FD715D7-1794-C8CF-DE04-81EC040E3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C9541EA0-ADD7-FA16-D1F1-849365D2F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31E6A1B-6AE4-173E-8AB4-CA8B77ECE261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8FD2E3EC-5C16-66CA-D43D-BA29C543ADF2}"/>
              </a:ext>
            </a:extLst>
          </p:cNvPr>
          <p:cNvSpPr txBox="1"/>
          <p:nvPr/>
        </p:nvSpPr>
        <p:spPr>
          <a:xfrm>
            <a:off x="3057468" y="282516"/>
            <a:ext cx="383316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HIGHLIGHTS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D154DCD8-531E-E5DB-BDAC-7863DDF2D9DF}"/>
              </a:ext>
            </a:extLst>
          </p:cNvPr>
          <p:cNvSpPr txBox="1"/>
          <p:nvPr/>
        </p:nvSpPr>
        <p:spPr>
          <a:xfrm>
            <a:off x="6963053" y="-484177"/>
            <a:ext cx="1532279" cy="16726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19"/>
              </a:lnSpc>
            </a:pPr>
            <a:r>
              <a:rPr sz="8000" spc="-150" dirty="0">
                <a:solidFill>
                  <a:schemeClr val="accent6">
                    <a:lumMod val="40000"/>
                    <a:lumOff val="60000"/>
                  </a:schemeClr>
                </a:solidFill>
                <a:latin typeface="Tahoma"/>
                <a:cs typeface="Tahoma"/>
              </a:rPr>
              <a:t>20</a:t>
            </a:r>
            <a:endParaRPr sz="10700" dirty="0">
              <a:solidFill>
                <a:schemeClr val="accent6">
                  <a:lumMod val="40000"/>
                  <a:lumOff val="6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6E3D93EE-DD2C-0ED3-C6FE-7A9D29171C62}"/>
              </a:ext>
            </a:extLst>
          </p:cNvPr>
          <p:cNvSpPr txBox="1"/>
          <p:nvPr/>
        </p:nvSpPr>
        <p:spPr>
          <a:xfrm>
            <a:off x="8165799" y="104407"/>
            <a:ext cx="67211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u="sng" spc="-45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/>
                <a:cs typeface="Tahoma"/>
              </a:rPr>
              <a:t>1</a:t>
            </a:r>
            <a:r>
              <a:rPr lang="it-IT" sz="3600" u="sng" spc="-45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/>
                <a:cs typeface="Tahoma"/>
              </a:rPr>
              <a:t>1</a:t>
            </a:r>
            <a:endParaRPr sz="3600" dirty="0">
              <a:solidFill>
                <a:schemeClr val="accent1">
                  <a:lumMod val="20000"/>
                  <a:lumOff val="8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EC7CBEF7-7D67-43A4-0817-7D3A9ED380D8}"/>
              </a:ext>
            </a:extLst>
          </p:cNvPr>
          <p:cNvSpPr txBox="1"/>
          <p:nvPr/>
        </p:nvSpPr>
        <p:spPr>
          <a:xfrm>
            <a:off x="8142256" y="516712"/>
            <a:ext cx="76807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it-IT" sz="4000" spc="-45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/>
                <a:cs typeface="Tahoma"/>
              </a:rPr>
              <a:t>24</a:t>
            </a:r>
            <a:endParaRPr sz="4000" dirty="0">
              <a:solidFill>
                <a:schemeClr val="accent1">
                  <a:lumMod val="20000"/>
                  <a:lumOff val="80000"/>
                </a:schemeClr>
              </a:solidFill>
              <a:latin typeface="Tahoma"/>
              <a:cs typeface="Tahoma"/>
            </a:endParaRP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3B4BDCBA-D5F9-5D4C-FA5A-5E76E6D07C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88336"/>
              </p:ext>
            </p:extLst>
          </p:nvPr>
        </p:nvGraphicFramePr>
        <p:xfrm>
          <a:off x="668045" y="1407795"/>
          <a:ext cx="4856230" cy="289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00000000-0008-0000-01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892967"/>
              </p:ext>
            </p:extLst>
          </p:nvPr>
        </p:nvGraphicFramePr>
        <p:xfrm>
          <a:off x="5787899" y="1326631"/>
          <a:ext cx="5736055" cy="2888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64ACECF-28EF-8B47-3086-59D4F4C98125}"/>
              </a:ext>
            </a:extLst>
          </p:cNvPr>
          <p:cNvSpPr txBox="1"/>
          <p:nvPr/>
        </p:nvSpPr>
        <p:spPr>
          <a:xfrm>
            <a:off x="668045" y="4334875"/>
            <a:ext cx="110957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A seguito dell’entrata della Società nel Gruppo Sistemi Salerno, avvenuta a fine 2011, è stato avviato un processo di razionalizzazione della gestione aziendale e, conseguentemente, della struttura dei costi, i cui risultati si apprezzano nell’andamento del risultato di bilancio. Ciò ha reso anche possibile la riduzione progressiva dell’indebitamento improduttivo, pur mantenendo stabile il livello medio di investimenti.</a:t>
            </a:r>
          </a:p>
          <a:p>
            <a:pPr algn="just"/>
            <a:r>
              <a:rPr lang="it-IT" sz="1600" dirty="0"/>
              <a:t>Dopo un periodo di consolidamento dei risultati, la società è riuscita ad invertire la rotta accedendo a nuovi finanziamenti ed a contributi pubblici, per la realizzazione di importanti investimenti sulla rete idrica, fognaria e sul depuratore. </a:t>
            </a:r>
          </a:p>
          <a:p>
            <a:pPr algn="just"/>
            <a:r>
              <a:rPr lang="it-IT" sz="1600" dirty="0"/>
              <a:t>Negli ultimi 5 anni (2020-2024) sono stati, infatti, consuntivati oltre </a:t>
            </a:r>
            <a:r>
              <a:rPr lang="it-IT" sz="1600" b="1" dirty="0"/>
              <a:t>30 milioni di euro di investimenti</a:t>
            </a:r>
            <a:r>
              <a:rPr lang="it-IT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935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7A6A3-2CCF-D19B-5B94-B4827C95C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16307C3C-B6C8-2D64-27CB-571F1878A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008B4B89-7E49-CE1F-A8DA-4B8010250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99784341-9318-6396-074E-13ED13AFE26D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867C915-D169-6926-DD19-895CB592FD8C}"/>
              </a:ext>
            </a:extLst>
          </p:cNvPr>
          <p:cNvSpPr txBox="1"/>
          <p:nvPr/>
        </p:nvSpPr>
        <p:spPr>
          <a:xfrm>
            <a:off x="3660730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FFF3CF1-58D1-F7D0-848A-05AD926F29F2}"/>
              </a:ext>
            </a:extLst>
          </p:cNvPr>
          <p:cNvSpPr txBox="1"/>
          <p:nvPr/>
        </p:nvSpPr>
        <p:spPr>
          <a:xfrm>
            <a:off x="3448352" y="1281960"/>
            <a:ext cx="507854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156082"/>
                </a:solidFill>
                <a:latin typeface="Optima Bold" pitchFamily="2" charset="0"/>
              </a:rPr>
              <a:t>Conto</a:t>
            </a:r>
            <a:r>
              <a:rPr lang="it-IT" sz="4400" dirty="0">
                <a:solidFill>
                  <a:schemeClr val="accent2"/>
                </a:solidFill>
                <a:latin typeface="Optima Bold" pitchFamily="2" charset="0"/>
              </a:rPr>
              <a:t> </a:t>
            </a:r>
            <a:r>
              <a:rPr lang="it-IT" sz="4400" dirty="0">
                <a:solidFill>
                  <a:schemeClr val="accent2"/>
                </a:solidFill>
                <a:latin typeface="Optima Bold" pitchFamily="2" charset="0"/>
                <a:cs typeface="Tahoma"/>
              </a:rPr>
              <a:t>Economico</a:t>
            </a:r>
            <a:endParaRPr lang="it-IT" sz="4400" dirty="0">
              <a:solidFill>
                <a:schemeClr val="accent2"/>
              </a:solidFill>
              <a:latin typeface="Tahoma"/>
              <a:cs typeface="Tahoma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812F438-9383-0835-E87F-0726F7C91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27179"/>
              </p:ext>
            </p:extLst>
          </p:nvPr>
        </p:nvGraphicFramePr>
        <p:xfrm>
          <a:off x="491071" y="2589857"/>
          <a:ext cx="5592863" cy="186880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83931">
                  <a:extLst>
                    <a:ext uri="{9D8B030D-6E8A-4147-A177-3AD203B41FA5}">
                      <a16:colId xmlns:a16="http://schemas.microsoft.com/office/drawing/2014/main" val="3189388193"/>
                    </a:ext>
                  </a:extLst>
                </a:gridCol>
                <a:gridCol w="860079">
                  <a:extLst>
                    <a:ext uri="{9D8B030D-6E8A-4147-A177-3AD203B41FA5}">
                      <a16:colId xmlns:a16="http://schemas.microsoft.com/office/drawing/2014/main" val="749742126"/>
                    </a:ext>
                  </a:extLst>
                </a:gridCol>
                <a:gridCol w="787652">
                  <a:extLst>
                    <a:ext uri="{9D8B030D-6E8A-4147-A177-3AD203B41FA5}">
                      <a16:colId xmlns:a16="http://schemas.microsoft.com/office/drawing/2014/main" val="3739859895"/>
                    </a:ext>
                  </a:extLst>
                </a:gridCol>
                <a:gridCol w="777975">
                  <a:extLst>
                    <a:ext uri="{9D8B030D-6E8A-4147-A177-3AD203B41FA5}">
                      <a16:colId xmlns:a16="http://schemas.microsoft.com/office/drawing/2014/main" val="1480829812"/>
                    </a:ext>
                  </a:extLst>
                </a:gridCol>
                <a:gridCol w="683226">
                  <a:extLst>
                    <a:ext uri="{9D8B030D-6E8A-4147-A177-3AD203B41FA5}">
                      <a16:colId xmlns:a16="http://schemas.microsoft.com/office/drawing/2014/main" val="415838912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Conto economico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2024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2023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Delta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Delta 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679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Valore della produzione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36.741.792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33.549.192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3.192.600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9,52%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373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Costi della produzione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30.317.576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29.847.036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470.540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1,58%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925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Differenza tra valore e</a:t>
                      </a:r>
                    </a:p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costi della produzione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6.424.216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3.702.156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2.722.060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73,53%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2331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Proventi ed oneri finanziari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-965.037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-561.876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-403.161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71,75%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467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Rettifiche di valore di attività finanziarie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108.680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137.471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-28.791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-20,94%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362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Risultato prima delle imposte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5.567.859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3.277.751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2.290.108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69,87%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8808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Imposte sul reddito di esercizio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1.953.162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1.285.107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668.055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51,98%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307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Risultato di esercizio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3.614.697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1.992.644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1.622.053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81,40%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350320"/>
                  </a:ext>
                </a:extLst>
              </a:tr>
            </a:tbl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Grafico 4">
                <a:extLst>
                  <a:ext uri="{FF2B5EF4-FFF2-40B4-BE49-F238E27FC236}">
                    <a16:creationId xmlns:a16="http://schemas.microsoft.com/office/drawing/2014/main" id="{0F15AB42-700E-D1D3-90AF-B87A6CF92C9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39888245"/>
                  </p:ext>
                </p:extLst>
              </p:nvPr>
            </p:nvGraphicFramePr>
            <p:xfrm>
              <a:off x="6437014" y="2286207"/>
              <a:ext cx="5326814" cy="336315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5" name="Grafico 4">
                <a:extLst>
                  <a:ext uri="{FF2B5EF4-FFF2-40B4-BE49-F238E27FC236}">
                    <a16:creationId xmlns:a16="http://schemas.microsoft.com/office/drawing/2014/main" id="{0F15AB42-700E-D1D3-90AF-B87A6CF92C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7014" y="2286207"/>
                <a:ext cx="5326814" cy="3363155"/>
              </a:xfrm>
              <a:prstGeom prst="rect">
                <a:avLst/>
              </a:prstGeom>
            </p:spPr>
          </p:pic>
        </mc:Fallback>
      </mc:AlternateContent>
      <p:sp>
        <p:nvSpPr>
          <p:cNvPr id="9" name="CasellaDiTesto 8">
            <a:extLst>
              <a:ext uri="{FF2B5EF4-FFF2-40B4-BE49-F238E27FC236}">
                <a16:creationId xmlns:a16="http://schemas.microsoft.com/office/drawing/2014/main" id="{DA6D99EA-8F5A-4176-1457-145E13F1B4DB}"/>
              </a:ext>
            </a:extLst>
          </p:cNvPr>
          <p:cNvSpPr txBox="1"/>
          <p:nvPr/>
        </p:nvSpPr>
        <p:spPr>
          <a:xfrm>
            <a:off x="10879791" y="4675545"/>
            <a:ext cx="6815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110004020202020204"/>
                <a:cs typeface="Calibri" panose="020F0502020204030204" pitchFamily="34" charset="0"/>
              </a:rPr>
              <a:t>3.614.697</a:t>
            </a:r>
          </a:p>
        </p:txBody>
      </p:sp>
    </p:spTree>
    <p:extLst>
      <p:ext uri="{BB962C8B-B14F-4D97-AF65-F5344CB8AC3E}">
        <p14:creationId xmlns:p14="http://schemas.microsoft.com/office/powerpoint/2010/main" val="162772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E6F640-5F95-F56C-5238-35CE549E0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170AE9EF-355E-8368-B813-CE610AC4B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2552BD09-147D-DE8D-6876-ADEA4AE8F5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C59C44C5-24D0-30D8-51D1-C5FDEE1AEB95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399BEF1-3702-15D1-AACB-84936065B7EA}"/>
              </a:ext>
            </a:extLst>
          </p:cNvPr>
          <p:cNvSpPr txBox="1"/>
          <p:nvPr/>
        </p:nvSpPr>
        <p:spPr>
          <a:xfrm>
            <a:off x="3660730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E6A632C3-63EE-4F20-86B8-6E2DFDC6A6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745256"/>
              </p:ext>
            </p:extLst>
          </p:nvPr>
        </p:nvGraphicFramePr>
        <p:xfrm>
          <a:off x="1007447" y="1486208"/>
          <a:ext cx="48979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28E6EFE2-4E8F-4B2D-984E-4BD681895F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199130"/>
              </p:ext>
            </p:extLst>
          </p:nvPr>
        </p:nvGraphicFramePr>
        <p:xfrm>
          <a:off x="6392352" y="1469519"/>
          <a:ext cx="48979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4BD07524-4827-7DA5-1785-2C61C115B15A}"/>
              </a:ext>
            </a:extLst>
          </p:cNvPr>
          <p:cNvSpPr txBox="1"/>
          <p:nvPr/>
        </p:nvSpPr>
        <p:spPr>
          <a:xfrm>
            <a:off x="9729433" y="4722178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00B050"/>
                </a:solidFill>
              </a:rPr>
              <a:t>+ 70%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‘24/’23</a:t>
            </a:r>
          </a:p>
        </p:txBody>
      </p:sp>
      <p:sp>
        <p:nvSpPr>
          <p:cNvPr id="9" name="Rettangolo arrotondato 8">
            <a:extLst>
              <a:ext uri="{FF2B5EF4-FFF2-40B4-BE49-F238E27FC236}">
                <a16:creationId xmlns:a16="http://schemas.microsoft.com/office/drawing/2014/main" id="{3409B0D9-2D25-4BC0-305F-F78465263877}"/>
              </a:ext>
            </a:extLst>
          </p:cNvPr>
          <p:cNvSpPr/>
          <p:nvPr/>
        </p:nvSpPr>
        <p:spPr>
          <a:xfrm>
            <a:off x="8087553" y="4748807"/>
            <a:ext cx="1507524" cy="55881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Risultato 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ante imposte </a:t>
            </a:r>
          </a:p>
        </p:txBody>
      </p:sp>
      <p:sp>
        <p:nvSpPr>
          <p:cNvPr id="10" name="Rettangolo arrotondato 8">
            <a:extLst>
              <a:ext uri="{FF2B5EF4-FFF2-40B4-BE49-F238E27FC236}">
                <a16:creationId xmlns:a16="http://schemas.microsoft.com/office/drawing/2014/main" id="{46B78034-9290-2B8C-BE46-1F2E6FA35C24}"/>
              </a:ext>
            </a:extLst>
          </p:cNvPr>
          <p:cNvSpPr/>
          <p:nvPr/>
        </p:nvSpPr>
        <p:spPr>
          <a:xfrm>
            <a:off x="2456957" y="4668912"/>
            <a:ext cx="1507524" cy="558818"/>
          </a:xfrm>
          <a:prstGeom prst="roundRect">
            <a:avLst/>
          </a:prstGeom>
          <a:solidFill>
            <a:srgbClr val="FF66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Valore della produzione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0657C14-A3F0-706F-F1F1-816C47EAA774}"/>
              </a:ext>
            </a:extLst>
          </p:cNvPr>
          <p:cNvSpPr txBox="1"/>
          <p:nvPr/>
        </p:nvSpPr>
        <p:spPr>
          <a:xfrm>
            <a:off x="4138755" y="4668912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FF6600"/>
                </a:solidFill>
              </a:rPr>
              <a:t>+ 10%</a:t>
            </a:r>
          </a:p>
          <a:p>
            <a:pPr algn="ctr"/>
            <a:r>
              <a:rPr lang="it-IT" sz="1400" dirty="0">
                <a:solidFill>
                  <a:schemeClr val="bg2">
                    <a:lumMod val="50000"/>
                  </a:schemeClr>
                </a:solidFill>
              </a:rPr>
              <a:t>‘24/’23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A00718D6-21F9-2762-61F2-7A91924573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6136" y="5548438"/>
            <a:ext cx="541972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7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00C8E-B15F-AAFA-460A-4163D8BD0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B73DCE7E-6311-B0B4-4837-D731C3B66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61FFAAC2-99F4-7A64-478D-B601D8F52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FC9F7D37-D55E-1F4B-7676-BEC8E919EB27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0B38812B-136A-2E7A-7FA2-D0A385D26268}"/>
              </a:ext>
            </a:extLst>
          </p:cNvPr>
          <p:cNvSpPr txBox="1"/>
          <p:nvPr/>
        </p:nvSpPr>
        <p:spPr>
          <a:xfrm>
            <a:off x="3555721" y="1254873"/>
            <a:ext cx="507854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156082"/>
                </a:solidFill>
                <a:latin typeface="Optima Bold" pitchFamily="2" charset="0"/>
              </a:rPr>
              <a:t>Stato </a:t>
            </a:r>
            <a:r>
              <a:rPr lang="it-IT" sz="4400" dirty="0">
                <a:solidFill>
                  <a:srgbClr val="00B050"/>
                </a:solidFill>
                <a:latin typeface="Optima Bold" pitchFamily="2" charset="0"/>
              </a:rPr>
              <a:t>Patrimoniale</a:t>
            </a:r>
            <a:endParaRPr lang="it-IT" sz="4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AAE01A2-3CBF-FB0C-613C-F5553815C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591424"/>
              </p:ext>
            </p:extLst>
          </p:nvPr>
        </p:nvGraphicFramePr>
        <p:xfrm>
          <a:off x="558800" y="3129492"/>
          <a:ext cx="4897973" cy="187833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388877">
                  <a:extLst>
                    <a:ext uri="{9D8B030D-6E8A-4147-A177-3AD203B41FA5}">
                      <a16:colId xmlns:a16="http://schemas.microsoft.com/office/drawing/2014/main" val="1592913583"/>
                    </a:ext>
                  </a:extLst>
                </a:gridCol>
                <a:gridCol w="870181">
                  <a:extLst>
                    <a:ext uri="{9D8B030D-6E8A-4147-A177-3AD203B41FA5}">
                      <a16:colId xmlns:a16="http://schemas.microsoft.com/office/drawing/2014/main" val="3543678067"/>
                    </a:ext>
                  </a:extLst>
                </a:gridCol>
                <a:gridCol w="801278">
                  <a:extLst>
                    <a:ext uri="{9D8B030D-6E8A-4147-A177-3AD203B41FA5}">
                      <a16:colId xmlns:a16="http://schemas.microsoft.com/office/drawing/2014/main" val="2443592052"/>
                    </a:ext>
                  </a:extLst>
                </a:gridCol>
                <a:gridCol w="837637">
                  <a:extLst>
                    <a:ext uri="{9D8B030D-6E8A-4147-A177-3AD203B41FA5}">
                      <a16:colId xmlns:a16="http://schemas.microsoft.com/office/drawing/2014/main" val="30759178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Stato Patrimoniale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2023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Delta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9819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Immobilizzazioni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36.836.577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28.747.215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8.089.362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615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Attivo Circolante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39.941.008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39.587.765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353.243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2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Ratei e risconti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332.688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229.522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103.166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544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Patrimonio netto (senza risultato d’es.)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-5.312.595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-4.911.701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-400.894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96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Fondi per rischi ed oneri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-732.089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-728.351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515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Trattamento di fine </a:t>
                      </a:r>
                      <a:r>
                        <a:rPr lang="it-IT" sz="1100" u="none" strike="noStrike" dirty="0" err="1">
                          <a:effectLst/>
                        </a:rPr>
                        <a:t>rapp</a:t>
                      </a:r>
                      <a:r>
                        <a:rPr lang="it-IT" sz="1100" u="none" strike="noStrike" dirty="0">
                          <a:effectLst/>
                        </a:rPr>
                        <a:t>. lavoro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-1.630.838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-1.691.278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80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Debiti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-36.321.033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-31.803.918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-4.517.115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203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Ratei e risconti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-29.499.021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-27.436.610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-2.062.411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808255"/>
                  </a:ext>
                </a:extLst>
              </a:tr>
              <a:tr h="17218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Risultato di esercizio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3.614.697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1.992.644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1.622.053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26124"/>
                  </a:ext>
                </a:extLst>
              </a:tr>
            </a:tbl>
          </a:graphicData>
        </a:graphic>
      </p:graphicFrame>
      <p:sp>
        <p:nvSpPr>
          <p:cNvPr id="4" name="object 3">
            <a:extLst>
              <a:ext uri="{FF2B5EF4-FFF2-40B4-BE49-F238E27FC236}">
                <a16:creationId xmlns:a16="http://schemas.microsoft.com/office/drawing/2014/main" id="{FA5B0EA8-B6C4-219D-29FF-E4493378963E}"/>
              </a:ext>
            </a:extLst>
          </p:cNvPr>
          <p:cNvSpPr txBox="1"/>
          <p:nvPr/>
        </p:nvSpPr>
        <p:spPr>
          <a:xfrm>
            <a:off x="3660728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Grafico 4">
                <a:extLst>
                  <a:ext uri="{FF2B5EF4-FFF2-40B4-BE49-F238E27FC236}">
                    <a16:creationId xmlns:a16="http://schemas.microsoft.com/office/drawing/2014/main" id="{1E20CD0B-54D6-2F26-956D-527EFFD9E6E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38984249"/>
                  </p:ext>
                </p:extLst>
              </p:nvPr>
            </p:nvGraphicFramePr>
            <p:xfrm>
              <a:off x="5701003" y="2004730"/>
              <a:ext cx="5932197" cy="398129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5" name="Grafico 4">
                <a:extLst>
                  <a:ext uri="{FF2B5EF4-FFF2-40B4-BE49-F238E27FC236}">
                    <a16:creationId xmlns:a16="http://schemas.microsoft.com/office/drawing/2014/main" id="{1E20CD0B-54D6-2F26-956D-527EFFD9E6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01003" y="2004730"/>
                <a:ext cx="5932197" cy="3981291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78DE112-CD3D-D558-87B1-C54B6DF6B262}"/>
              </a:ext>
            </a:extLst>
          </p:cNvPr>
          <p:cNvSpPr txBox="1"/>
          <p:nvPr/>
        </p:nvSpPr>
        <p:spPr>
          <a:xfrm>
            <a:off x="10951603" y="4487009"/>
            <a:ext cx="6815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110004020202020204"/>
                <a:cs typeface="Calibri" panose="020F0502020204030204" pitchFamily="34" charset="0"/>
              </a:rPr>
              <a:t>3.614.697</a:t>
            </a:r>
          </a:p>
        </p:txBody>
      </p:sp>
    </p:spTree>
    <p:extLst>
      <p:ext uri="{BB962C8B-B14F-4D97-AF65-F5344CB8AC3E}">
        <p14:creationId xmlns:p14="http://schemas.microsoft.com/office/powerpoint/2010/main" val="242393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B33D4-C665-6BC7-6B0E-5F46CD823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2FB6E33D-5A20-83AF-D43A-0949FEE52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CB584AA4-D944-D8D3-6209-4721B2F1C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B0575FCF-12AF-86F7-EC49-4F7C249CDE35}"/>
              </a:ext>
            </a:extLst>
          </p:cNvPr>
          <p:cNvSpPr/>
          <p:nvPr/>
        </p:nvSpPr>
        <p:spPr>
          <a:xfrm>
            <a:off x="428171" y="1090265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BA9A4FBD-A6B4-49AF-9FF4-D2CE7A325957}"/>
              </a:ext>
            </a:extLst>
          </p:cNvPr>
          <p:cNvSpPr txBox="1"/>
          <p:nvPr/>
        </p:nvSpPr>
        <p:spPr>
          <a:xfrm>
            <a:off x="3660728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A587F18-B313-4AFD-A3C3-377B68B4CF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362618"/>
              </p:ext>
            </p:extLst>
          </p:nvPr>
        </p:nvGraphicFramePr>
        <p:xfrm>
          <a:off x="6578092" y="1398516"/>
          <a:ext cx="43148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Rettangolo arrotondato 1">
            <a:extLst>
              <a:ext uri="{FF2B5EF4-FFF2-40B4-BE49-F238E27FC236}">
                <a16:creationId xmlns:a16="http://schemas.microsoft.com/office/drawing/2014/main" id="{AB9ADB75-A80F-3543-A6C2-425BB2F010E3}"/>
              </a:ext>
            </a:extLst>
          </p:cNvPr>
          <p:cNvSpPr/>
          <p:nvPr/>
        </p:nvSpPr>
        <p:spPr>
          <a:xfrm>
            <a:off x="2381062" y="4326942"/>
            <a:ext cx="1600932" cy="580381"/>
          </a:xfrm>
          <a:prstGeom prst="roundRect">
            <a:avLst/>
          </a:prstGeom>
          <a:solidFill>
            <a:srgbClr val="FFC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Immobilizzazioni</a:t>
            </a:r>
            <a:r>
              <a:rPr lang="en-US" dirty="0">
                <a:solidFill>
                  <a:schemeClr val="bg1"/>
                </a:solidFill>
              </a:rPr>
              <a:t> Nette</a:t>
            </a:r>
          </a:p>
        </p:txBody>
      </p:sp>
      <p:sp>
        <p:nvSpPr>
          <p:cNvPr id="9" name="Rettangolo arrotondato 1">
            <a:extLst>
              <a:ext uri="{FF2B5EF4-FFF2-40B4-BE49-F238E27FC236}">
                <a16:creationId xmlns:a16="http://schemas.microsoft.com/office/drawing/2014/main" id="{6CDDAB85-259E-0EED-1446-7F56F1C9B96E}"/>
              </a:ext>
            </a:extLst>
          </p:cNvPr>
          <p:cNvSpPr/>
          <p:nvPr/>
        </p:nvSpPr>
        <p:spPr>
          <a:xfrm>
            <a:off x="7837074" y="4422204"/>
            <a:ext cx="1507480" cy="580381"/>
          </a:xfrm>
          <a:prstGeom prst="roundRect">
            <a:avLst/>
          </a:prstGeom>
          <a:solidFill>
            <a:srgbClr val="009999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Investimenti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277594-BFC5-2305-8EB9-783EBFFB1E34}"/>
              </a:ext>
            </a:extLst>
          </p:cNvPr>
          <p:cNvSpPr txBox="1"/>
          <p:nvPr/>
        </p:nvSpPr>
        <p:spPr>
          <a:xfrm>
            <a:off x="9490850" y="4422204"/>
            <a:ext cx="1558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00B050"/>
                </a:solidFill>
              </a:rPr>
              <a:t> 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dirty="0">
                <a:solidFill>
                  <a:srgbClr val="009999"/>
                </a:solidFill>
                <a:latin typeface="Calibri" panose="020F0502020204030204" pitchFamily="34" charset="0"/>
              </a:rPr>
              <a:t>€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0" i="0" u="none" strike="noStrike" dirty="0">
                <a:solidFill>
                  <a:srgbClr val="009999"/>
                </a:solidFill>
                <a:effectLst/>
                <a:latin typeface="Calibri" panose="020F0502020204030204" pitchFamily="34" charset="0"/>
              </a:rPr>
              <a:t>33.067.785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’20 - ’24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041F8DE-A4A8-8D16-C966-B51FAFB8FA42}"/>
              </a:ext>
            </a:extLst>
          </p:cNvPr>
          <p:cNvSpPr txBox="1"/>
          <p:nvPr/>
        </p:nvSpPr>
        <p:spPr>
          <a:xfrm>
            <a:off x="4222184" y="4316159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FFC000"/>
                </a:solidFill>
              </a:rPr>
              <a:t>+ 28%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‘24/’23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8CC6E95D-8AEC-4FEF-AAA6-DC94E594C2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827564"/>
              </p:ext>
            </p:extLst>
          </p:nvPr>
        </p:nvGraphicFramePr>
        <p:xfrm>
          <a:off x="878186" y="1387733"/>
          <a:ext cx="505183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5" name="Immagine 14">
            <a:extLst>
              <a:ext uri="{FF2B5EF4-FFF2-40B4-BE49-F238E27FC236}">
                <a16:creationId xmlns:a16="http://schemas.microsoft.com/office/drawing/2014/main" id="{08E28639-9CEF-2978-D3BC-9B92E3F727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6137" y="5514778"/>
            <a:ext cx="541972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6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58D44-9146-4317-2F10-AB84C5D68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acqua, verde, Umidità, foglia&#10;&#10;Il contenuto generato dall'IA potrebbe non essere corretto.">
            <a:extLst>
              <a:ext uri="{FF2B5EF4-FFF2-40B4-BE49-F238E27FC236}">
                <a16:creationId xmlns:a16="http://schemas.microsoft.com/office/drawing/2014/main" id="{6DF55F49-2487-D190-17DA-C4A82DABF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080BAF2C-6AA3-C15E-38CF-C651F5A82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171" y="138170"/>
            <a:ext cx="1812991" cy="813925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C51C9731-C9EA-A522-DEAC-58C6C4543B73}"/>
              </a:ext>
            </a:extLst>
          </p:cNvPr>
          <p:cNvSpPr/>
          <p:nvPr/>
        </p:nvSpPr>
        <p:spPr>
          <a:xfrm>
            <a:off x="428171" y="1099691"/>
            <a:ext cx="11335657" cy="54266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B92C01C2-09E7-8AD1-D19F-CE7091BA69D1}"/>
              </a:ext>
            </a:extLst>
          </p:cNvPr>
          <p:cNvSpPr txBox="1"/>
          <p:nvPr/>
        </p:nvSpPr>
        <p:spPr>
          <a:xfrm>
            <a:off x="3660728" y="175801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chemeClr val="bg1"/>
                </a:solidFill>
                <a:latin typeface="Tahoma"/>
                <a:cs typeface="Tahoma"/>
              </a:rPr>
              <a:t>BILANCIO 2024</a:t>
            </a:r>
            <a:endParaRPr lang="it-IT" sz="48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EBC2D470-B53D-EB00-A52A-A3AD744EDB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870921"/>
              </p:ext>
            </p:extLst>
          </p:nvPr>
        </p:nvGraphicFramePr>
        <p:xfrm>
          <a:off x="6629669" y="1426859"/>
          <a:ext cx="43148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2832B44-9672-A238-1E79-28E386E1F348}"/>
              </a:ext>
            </a:extLst>
          </p:cNvPr>
          <p:cNvSpPr txBox="1"/>
          <p:nvPr/>
        </p:nvSpPr>
        <p:spPr>
          <a:xfrm>
            <a:off x="4222184" y="4316159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00B050"/>
                </a:solidFill>
              </a:rPr>
              <a:t>+ 29%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‘24/’23</a:t>
            </a:r>
          </a:p>
        </p:txBody>
      </p:sp>
      <p:sp>
        <p:nvSpPr>
          <p:cNvPr id="10" name="Rettangolo arrotondato 1">
            <a:extLst>
              <a:ext uri="{FF2B5EF4-FFF2-40B4-BE49-F238E27FC236}">
                <a16:creationId xmlns:a16="http://schemas.microsoft.com/office/drawing/2014/main" id="{F2436BB9-0C60-05F9-6A86-9082CBE0A241}"/>
              </a:ext>
            </a:extLst>
          </p:cNvPr>
          <p:cNvSpPr/>
          <p:nvPr/>
        </p:nvSpPr>
        <p:spPr>
          <a:xfrm>
            <a:off x="7906603" y="4471794"/>
            <a:ext cx="1507480" cy="580381"/>
          </a:xfrm>
          <a:prstGeom prst="round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Indebitamento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bancario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6045EE8-9B1A-360C-A3AA-44B411E7B90E}"/>
              </a:ext>
            </a:extLst>
          </p:cNvPr>
          <p:cNvSpPr txBox="1"/>
          <p:nvPr/>
        </p:nvSpPr>
        <p:spPr>
          <a:xfrm>
            <a:off x="9676715" y="4461011"/>
            <a:ext cx="750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00B050"/>
                </a:solidFill>
              </a:rPr>
              <a:t>- 19%</a:t>
            </a:r>
          </a:p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‘24/’23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3EE598BC-1051-9ACF-8F91-A4F458163D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194755"/>
              </p:ext>
            </p:extLst>
          </p:nvPr>
        </p:nvGraphicFramePr>
        <p:xfrm>
          <a:off x="846941" y="1557779"/>
          <a:ext cx="471487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Rettangolo arrotondato 8">
            <a:extLst>
              <a:ext uri="{FF2B5EF4-FFF2-40B4-BE49-F238E27FC236}">
                <a16:creationId xmlns:a16="http://schemas.microsoft.com/office/drawing/2014/main" id="{B2DF5971-42D2-23BC-5AF9-A11B5F10714B}"/>
              </a:ext>
            </a:extLst>
          </p:cNvPr>
          <p:cNvSpPr/>
          <p:nvPr/>
        </p:nvSpPr>
        <p:spPr>
          <a:xfrm>
            <a:off x="2192837" y="4422618"/>
            <a:ext cx="1507481" cy="584775"/>
          </a:xfrm>
          <a:prstGeom prst="roundRect">
            <a:avLst/>
          </a:prstGeom>
          <a:solidFill>
            <a:srgbClr val="DA2A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Patrimonio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Netto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0577DEB7-47C5-2B8E-1386-95C95C6FCC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6137" y="5487617"/>
            <a:ext cx="541972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977</Words>
  <Application>Microsoft Office PowerPoint</Application>
  <PresentationFormat>Widescreen</PresentationFormat>
  <Paragraphs>327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Optima</vt:lpstr>
      <vt:lpstr>Optima Bold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Anna Montuori</dc:creator>
  <cp:lastModifiedBy>Salerno Energia2</cp:lastModifiedBy>
  <cp:revision>23</cp:revision>
  <dcterms:created xsi:type="dcterms:W3CDTF">2024-04-15T11:07:00Z</dcterms:created>
  <dcterms:modified xsi:type="dcterms:W3CDTF">2025-04-29T09:49:50Z</dcterms:modified>
</cp:coreProperties>
</file>